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7"/>
  </p:notesMasterIdLst>
  <p:sldIdLst>
    <p:sldId id="256" r:id="rId2"/>
    <p:sldId id="259" r:id="rId3"/>
    <p:sldId id="260" r:id="rId4"/>
    <p:sldId id="261" r:id="rId5"/>
    <p:sldId id="264" r:id="rId6"/>
    <p:sldId id="263" r:id="rId7"/>
    <p:sldId id="265" r:id="rId8"/>
    <p:sldId id="267" r:id="rId9"/>
    <p:sldId id="268" r:id="rId10"/>
    <p:sldId id="269" r:id="rId11"/>
    <p:sldId id="270" r:id="rId12"/>
    <p:sldId id="272" r:id="rId13"/>
    <p:sldId id="273" r:id="rId14"/>
    <p:sldId id="274" r:id="rId15"/>
    <p:sldId id="275" r:id="rId16"/>
    <p:sldId id="276" r:id="rId17"/>
    <p:sldId id="277" r:id="rId18"/>
    <p:sldId id="278" r:id="rId19"/>
    <p:sldId id="279" r:id="rId20"/>
    <p:sldId id="280" r:id="rId21"/>
    <p:sldId id="282" r:id="rId22"/>
    <p:sldId id="285" r:id="rId23"/>
    <p:sldId id="286" r:id="rId24"/>
    <p:sldId id="281" r:id="rId25"/>
    <p:sldId id="287"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53"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2330D8-56A2-4735-B33C-3A132F5F694F}" type="datetimeFigureOut">
              <a:rPr lang="ru-RU" smtClean="0"/>
              <a:t>19.04.2017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6492A4-7989-42F8-91FE-281350084B17}" type="slidenum">
              <a:rPr lang="ru-RU" smtClean="0"/>
              <a:t>‹#›</a:t>
            </a:fld>
            <a:endParaRPr lang="ru-RU"/>
          </a:p>
        </p:txBody>
      </p:sp>
    </p:spTree>
    <p:extLst>
      <p:ext uri="{BB962C8B-B14F-4D97-AF65-F5344CB8AC3E}">
        <p14:creationId xmlns:p14="http://schemas.microsoft.com/office/powerpoint/2010/main" val="375705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33F54452-D9E6-4AEB-BBDD-83E6839E82CE}" type="datetimeFigureOut">
              <a:rPr lang="ru-RU" smtClean="0"/>
              <a:t>19.04.2017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C1E098C-46CB-4752-A76F-D4D08A4FAEF5}" type="slidenum">
              <a:rPr lang="ru-RU" smtClean="0"/>
              <a:t>‹#›</a:t>
            </a:fld>
            <a:endParaRPr lang="ru-R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3F54452-D9E6-4AEB-BBDD-83E6839E82CE}" type="datetimeFigureOut">
              <a:rPr lang="ru-RU" smtClean="0"/>
              <a:t>19.04.2017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C1E098C-46CB-4752-A76F-D4D08A4FAEF5}"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3F54452-D9E6-4AEB-BBDD-83E6839E82CE}" type="datetimeFigureOut">
              <a:rPr lang="ru-RU" smtClean="0"/>
              <a:t>19.04.2017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C1E098C-46CB-4752-A76F-D4D08A4FAEF5}"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33F54452-D9E6-4AEB-BBDD-83E6839E82CE}" type="datetimeFigureOut">
              <a:rPr lang="ru-RU" smtClean="0"/>
              <a:t>19.04.2017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C1E098C-46CB-4752-A76F-D4D08A4FAEF5}" type="slidenum">
              <a:rPr lang="ru-RU" smtClean="0"/>
              <a:t>‹#›</a:t>
            </a:fld>
            <a:endParaRPr lang="ru-RU"/>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3F54452-D9E6-4AEB-BBDD-83E6839E82CE}" type="datetimeFigureOut">
              <a:rPr lang="ru-RU" smtClean="0"/>
              <a:t>19.04.2017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C1E098C-46CB-4752-A76F-D4D08A4FAEF5}"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33F54452-D9E6-4AEB-BBDD-83E6839E82CE}" type="datetimeFigureOut">
              <a:rPr lang="ru-RU" smtClean="0"/>
              <a:t>19.04.2017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C1E098C-46CB-4752-A76F-D4D08A4FAEF5}"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33F54452-D9E6-4AEB-BBDD-83E6839E82CE}" type="datetimeFigureOut">
              <a:rPr lang="ru-RU" smtClean="0"/>
              <a:t>19.04.2017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C1E098C-46CB-4752-A76F-D4D08A4FAEF5}"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33F54452-D9E6-4AEB-BBDD-83E6839E82CE}" type="datetimeFigureOut">
              <a:rPr lang="ru-RU" smtClean="0"/>
              <a:t>19.04.2017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C1E098C-46CB-4752-A76F-D4D08A4FAEF5}"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F54452-D9E6-4AEB-BBDD-83E6839E82CE}" type="datetimeFigureOut">
              <a:rPr lang="ru-RU" smtClean="0"/>
              <a:t>19.04.2017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C1E098C-46CB-4752-A76F-D4D08A4FAEF5}"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3F54452-D9E6-4AEB-BBDD-83E6839E82CE}" type="datetimeFigureOut">
              <a:rPr lang="ru-RU" smtClean="0"/>
              <a:t>19.04.2017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C1E098C-46CB-4752-A76F-D4D08A4FAEF5}"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3F54452-D9E6-4AEB-BBDD-83E6839E82CE}" type="datetimeFigureOut">
              <a:rPr lang="ru-RU" smtClean="0"/>
              <a:t>19.04.2017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C1E098C-46CB-4752-A76F-D4D08A4FAEF5}"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33F54452-D9E6-4AEB-BBDD-83E6839E82CE}" type="datetimeFigureOut">
              <a:rPr lang="ru-RU" smtClean="0"/>
              <a:t>19.04.2017</a:t>
            </a:fld>
            <a:endParaRPr lang="ru-R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C1E098C-46CB-4752-A76F-D4D08A4FAEF5}"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ru.wikipedia.org/wiki/%D0%92%D0%BE%D0%B4%D0%BE%D1%80%D0%BE%D0%B4" TargetMode="External"/><Relationship Id="rId2" Type="http://schemas.openxmlformats.org/officeDocument/2006/relationships/hyperlink" Target="https://ru.wikipedia.org/wiki/%D0%A3%D0%B3%D0%BB%D0%B5%D1%80%D0%BE%D0%B4" TargetMode="Externa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hyperlink" Target="https://ru.wikipedia.org/wiki/%D0%9A%D0%B8%D1%81%D0%BB%D0%BE%D1%80%D0%BE%D0%B4"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ru.wikipedia.org/wiki/%D0%91%D0%B5%D0%BB%D0%BA%D0%B8" TargetMode="External"/><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hyperlink" Target="https://ru.wikipedia.org/wiki/%D0%92%D0%BE%D0%B4%D0%BE%D1%80%D0%BE%D0%B4" TargetMode="External"/><Relationship Id="rId2" Type="http://schemas.openxmlformats.org/officeDocument/2006/relationships/hyperlink" Target="https://ru.wikipedia.org/wiki/%D0%A3%D0%B3%D0%BB%D0%B5%D1%80%D0%BE%D0%B4" TargetMode="Externa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hyperlink" Target="https://ru.wikipedia.org/wiki/%D0%9A%D0%B8%D1%81%D0%BB%D0%BE%D1%80%D0%BE%D0%B4"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ru.wikipedia.org/wiki/%D0%96%D0%B5%D0%BB%D0%B5%D0%B7%D0%B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ru.wikipedia.org/wiki/%D0%A2%D0%BA%D0%B0%D0%BD%D1%8C_(%D0%B1%D0%B8%D0%BE%D0%BB%D0%BE%D0%B3%D0%B8%D1%8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Клеточные включения</a:t>
            </a:r>
            <a:endParaRPr lang="ru-RU" dirty="0"/>
          </a:p>
        </p:txBody>
      </p:sp>
    </p:spTree>
    <p:extLst>
      <p:ext uri="{BB962C8B-B14F-4D97-AF65-F5344CB8AC3E}">
        <p14:creationId xmlns:p14="http://schemas.microsoft.com/office/powerpoint/2010/main" val="427260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Хиноны в клетках грибов</a:t>
            </a:r>
            <a:endParaRPr lang="ru-RU" dirty="0"/>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7504" y="1484784"/>
            <a:ext cx="3494517" cy="2620888"/>
          </a:xfr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3457" y="4214161"/>
            <a:ext cx="3899852" cy="2592288"/>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1492068"/>
            <a:ext cx="3305285" cy="2016224"/>
          </a:xfrm>
          <a:prstGeom prst="rect">
            <a:avLst/>
          </a:prstGeom>
        </p:spPr>
      </p:pic>
    </p:spTree>
    <p:extLst>
      <p:ext uri="{BB962C8B-B14F-4D97-AF65-F5344CB8AC3E}">
        <p14:creationId xmlns:p14="http://schemas.microsoft.com/office/powerpoint/2010/main" val="32977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err="1" smtClean="0">
                <a:solidFill>
                  <a:srgbClr val="00B0F0"/>
                </a:solidFill>
              </a:rPr>
              <a:t>Флавоноиды</a:t>
            </a:r>
            <a:endParaRPr lang="ru-RU" sz="4800" dirty="0">
              <a:solidFill>
                <a:srgbClr val="00B0F0"/>
              </a:solidFill>
            </a:endParaRPr>
          </a:p>
        </p:txBody>
      </p:sp>
      <p:sp>
        <p:nvSpPr>
          <p:cNvPr id="3" name="Объект 2"/>
          <p:cNvSpPr>
            <a:spLocks noGrp="1"/>
          </p:cNvSpPr>
          <p:nvPr>
            <p:ph sz="quarter" idx="13"/>
          </p:nvPr>
        </p:nvSpPr>
        <p:spPr/>
        <p:txBody>
          <a:bodyPr>
            <a:normAutofit/>
          </a:bodyPr>
          <a:lstStyle/>
          <a:p>
            <a:r>
              <a:rPr lang="ru-RU" sz="1800" dirty="0" err="1">
                <a:solidFill>
                  <a:srgbClr val="92D050"/>
                </a:solidFill>
              </a:rPr>
              <a:t>Флавоноиды</a:t>
            </a:r>
            <a:r>
              <a:rPr lang="ru-RU" sz="1800" dirty="0"/>
              <a:t> — O-гетероциклические фенольные </a:t>
            </a:r>
            <a:r>
              <a:rPr lang="ru-RU" sz="1800" dirty="0" smtClean="0"/>
              <a:t>соединения </a:t>
            </a:r>
            <a:r>
              <a:rPr lang="ru-RU" sz="1800" dirty="0"/>
              <a:t>В природе синтезируются почти исключительно высшими растениями. В их число входят антоцианы, обуславливающие наиболее яркие цвета растений — красные, пурпурные, синие части цветов и плодов; флавоны, </a:t>
            </a:r>
            <a:r>
              <a:rPr lang="ru-RU" sz="1800" dirty="0" err="1"/>
              <a:t>флавонолы</a:t>
            </a:r>
            <a:r>
              <a:rPr lang="ru-RU" sz="1800" dirty="0"/>
              <a:t>, </a:t>
            </a:r>
            <a:r>
              <a:rPr lang="ru-RU" sz="1800" dirty="0" err="1"/>
              <a:t>ауроны</a:t>
            </a:r>
            <a:r>
              <a:rPr lang="ru-RU" sz="1800" dirty="0"/>
              <a:t>, </a:t>
            </a:r>
            <a:r>
              <a:rPr lang="ru-RU" sz="1800" dirty="0" err="1"/>
              <a:t>халконы</a:t>
            </a:r>
            <a:r>
              <a:rPr lang="ru-RU" sz="1800" dirty="0"/>
              <a:t> определяют жёлтую и оранжевую окраску плодов и листьев. К группе </a:t>
            </a:r>
            <a:r>
              <a:rPr lang="ru-RU" sz="1800" dirty="0" err="1"/>
              <a:t>флавоноидов</a:t>
            </a:r>
            <a:r>
              <a:rPr lang="ru-RU" sz="1800" dirty="0"/>
              <a:t> относятся также природные антиоксиданты катехины</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1747" y="3852664"/>
            <a:ext cx="3456384" cy="2319617"/>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3852664"/>
            <a:ext cx="3684536" cy="2319617"/>
          </a:xfrm>
          <a:prstGeom prst="rect">
            <a:avLst/>
          </a:prstGeom>
        </p:spPr>
      </p:pic>
    </p:spTree>
    <p:extLst>
      <p:ext uri="{BB962C8B-B14F-4D97-AF65-F5344CB8AC3E}">
        <p14:creationId xmlns:p14="http://schemas.microsoft.com/office/powerpoint/2010/main" val="400578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Пигменты на основе </a:t>
            </a:r>
            <a:r>
              <a:rPr lang="ru-RU" b="1" dirty="0" err="1"/>
              <a:t>порфирина</a:t>
            </a:r>
            <a:r>
              <a:rPr lang="ru-RU" b="1" dirty="0"/>
              <a:t/>
            </a:r>
            <a:br>
              <a:rPr lang="ru-RU" b="1" dirty="0"/>
            </a:br>
            <a:endParaRPr lang="ru-RU" dirty="0"/>
          </a:p>
        </p:txBody>
      </p:sp>
      <p:sp>
        <p:nvSpPr>
          <p:cNvPr id="3" name="Объект 2"/>
          <p:cNvSpPr>
            <a:spLocks noGrp="1"/>
          </p:cNvSpPr>
          <p:nvPr>
            <p:ph sz="quarter" idx="13"/>
          </p:nvPr>
        </p:nvSpPr>
        <p:spPr/>
        <p:txBody>
          <a:bodyPr>
            <a:normAutofit/>
          </a:bodyPr>
          <a:lstStyle/>
          <a:p>
            <a:r>
              <a:rPr lang="ru-RU" sz="1800" dirty="0">
                <a:solidFill>
                  <a:srgbClr val="FFFF00"/>
                </a:solidFill>
              </a:rPr>
              <a:t>В эту группу входят биологические пигменты, в составе которых присутствует </a:t>
            </a:r>
            <a:r>
              <a:rPr lang="ru-RU" sz="1800" dirty="0" err="1">
                <a:solidFill>
                  <a:srgbClr val="FFFF00"/>
                </a:solidFill>
              </a:rPr>
              <a:t>порфириновый</a:t>
            </a:r>
            <a:r>
              <a:rPr lang="ru-RU" sz="1800" dirty="0">
                <a:solidFill>
                  <a:srgbClr val="FFFF00"/>
                </a:solidFill>
              </a:rPr>
              <a:t> </a:t>
            </a:r>
            <a:r>
              <a:rPr lang="ru-RU" sz="1800" dirty="0" smtClean="0">
                <a:solidFill>
                  <a:srgbClr val="FFFF00"/>
                </a:solidFill>
              </a:rPr>
              <a:t>комплекс</a:t>
            </a:r>
            <a:r>
              <a:rPr lang="ru-RU" sz="1800" dirty="0">
                <a:solidFill>
                  <a:srgbClr val="FFFF00"/>
                </a:solidFill>
              </a:rPr>
              <a:t> </a:t>
            </a:r>
            <a:r>
              <a:rPr lang="ru-RU" sz="1800" dirty="0" err="1" smtClean="0">
                <a:solidFill>
                  <a:srgbClr val="FFFF00"/>
                </a:solidFill>
              </a:rPr>
              <a:t>Гем</a:t>
            </a:r>
            <a:r>
              <a:rPr lang="ru-RU" sz="1800" dirty="0" smtClean="0">
                <a:solidFill>
                  <a:srgbClr val="FFFF00"/>
                </a:solidFill>
              </a:rPr>
              <a:t> </a:t>
            </a:r>
            <a:r>
              <a:rPr lang="ru-RU" sz="1800" dirty="0">
                <a:solidFill>
                  <a:srgbClr val="FFFF00"/>
                </a:solidFill>
              </a:rPr>
              <a:t>один из видов </a:t>
            </a:r>
            <a:r>
              <a:rPr lang="ru-RU" sz="1800" dirty="0" err="1">
                <a:solidFill>
                  <a:srgbClr val="FFFF00"/>
                </a:solidFill>
              </a:rPr>
              <a:t>порфиринов</a:t>
            </a:r>
            <a:r>
              <a:rPr lang="ru-RU" sz="1800" dirty="0">
                <a:solidFill>
                  <a:srgbClr val="FFFF00"/>
                </a:solidFill>
              </a:rPr>
              <a:t>, входит в качестве </a:t>
            </a:r>
            <a:r>
              <a:rPr lang="ru-RU" sz="1800" dirty="0" err="1">
                <a:solidFill>
                  <a:srgbClr val="FFFF00"/>
                </a:solidFill>
              </a:rPr>
              <a:t>простетической</a:t>
            </a:r>
            <a:r>
              <a:rPr lang="ru-RU" sz="1800" dirty="0">
                <a:solidFill>
                  <a:srgbClr val="FFFF00"/>
                </a:solidFill>
              </a:rPr>
              <a:t> группы в состав таких соединений, как гемоглобин, билирубин, </a:t>
            </a:r>
            <a:r>
              <a:rPr lang="ru-RU" sz="1800" dirty="0" err="1">
                <a:solidFill>
                  <a:srgbClr val="FFFF00"/>
                </a:solidFill>
              </a:rPr>
              <a:t>цитохром</a:t>
            </a:r>
            <a:r>
              <a:rPr lang="ru-RU" sz="1800" dirty="0">
                <a:solidFill>
                  <a:srgbClr val="FFFF00"/>
                </a:solidFill>
              </a:rPr>
              <a:t> </a:t>
            </a:r>
            <a:r>
              <a:rPr lang="ru-RU" sz="1800" dirty="0" smtClean="0">
                <a:solidFill>
                  <a:srgbClr val="FFFF00"/>
                </a:solidFill>
              </a:rPr>
              <a:t>c</a:t>
            </a:r>
            <a:r>
              <a:rPr lang="ru-RU" sz="1800" dirty="0">
                <a:solidFill>
                  <a:srgbClr val="FFFF00"/>
                </a:solidFill>
              </a:rPr>
              <a:t> </a:t>
            </a:r>
            <a:r>
              <a:rPr lang="ru-RU" sz="1800" dirty="0" err="1">
                <a:solidFill>
                  <a:srgbClr val="FFFF00"/>
                </a:solidFill>
              </a:rPr>
              <a:t>цитохром</a:t>
            </a:r>
            <a:r>
              <a:rPr lang="ru-RU" sz="1800" dirty="0">
                <a:solidFill>
                  <a:srgbClr val="FFFF00"/>
                </a:solidFill>
              </a:rPr>
              <a:t> </a:t>
            </a:r>
            <a:r>
              <a:rPr lang="ru-RU" sz="1800" dirty="0" smtClean="0">
                <a:solidFill>
                  <a:srgbClr val="FFFF00"/>
                </a:solidFill>
              </a:rPr>
              <a:t>P450и </a:t>
            </a:r>
            <a:r>
              <a:rPr lang="ru-RU" sz="1800" dirty="0">
                <a:solidFill>
                  <a:srgbClr val="FFFF00"/>
                </a:solidFill>
              </a:rPr>
              <a:t>другие. К этой группе относятся также растительные пигменты — хлорофилл, </a:t>
            </a:r>
            <a:r>
              <a:rPr lang="ru-RU" sz="1800" dirty="0" err="1">
                <a:solidFill>
                  <a:srgbClr val="FFFF00"/>
                </a:solidFill>
              </a:rPr>
              <a:t>феофитин</a:t>
            </a:r>
            <a:r>
              <a:rPr lang="ru-RU" sz="1800" dirty="0">
                <a:solidFill>
                  <a:srgbClr val="FFFF00"/>
                </a:solidFill>
              </a:rPr>
              <a:t> и т. п. Как правило, пигменты этого класса участвуют в </a:t>
            </a:r>
            <a:r>
              <a:rPr lang="ru-RU" sz="1800" dirty="0" smtClean="0">
                <a:solidFill>
                  <a:srgbClr val="FFFF00"/>
                </a:solidFill>
              </a:rPr>
              <a:t>фотохимических</a:t>
            </a:r>
            <a:r>
              <a:rPr lang="ru-RU" sz="1800" dirty="0">
                <a:solidFill>
                  <a:srgbClr val="FFFF00"/>
                </a:solidFill>
              </a:rPr>
              <a:t> </a:t>
            </a:r>
            <a:r>
              <a:rPr lang="ru-RU" sz="1800" dirty="0" smtClean="0">
                <a:solidFill>
                  <a:srgbClr val="FFFF00"/>
                </a:solidFill>
              </a:rPr>
              <a:t>процессах</a:t>
            </a:r>
            <a:r>
              <a:rPr lang="ru-RU" sz="1800" dirty="0">
                <a:solidFill>
                  <a:srgbClr val="FFFF00"/>
                </a:solidFill>
              </a:rPr>
              <a:t>, а также являются ферментами, задействованными в обмене веществ. Их роль как собственно красителей второстепенна</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6504" y="3645024"/>
            <a:ext cx="4283968" cy="3212976"/>
          </a:xfrm>
          <a:prstGeom prst="rect">
            <a:avLst/>
          </a:prstGeom>
        </p:spPr>
      </p:pic>
    </p:spTree>
    <p:extLst>
      <p:ext uri="{BB962C8B-B14F-4D97-AF65-F5344CB8AC3E}">
        <p14:creationId xmlns:p14="http://schemas.microsoft.com/office/powerpoint/2010/main" val="3564938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5400" dirty="0" smtClean="0">
                <a:solidFill>
                  <a:srgbClr val="FF0000"/>
                </a:solidFill>
              </a:rPr>
              <a:t>Гемоглобин</a:t>
            </a:r>
            <a:endParaRPr lang="ru-RU" sz="5400" dirty="0">
              <a:solidFill>
                <a:srgbClr val="FF0000"/>
              </a:solidFill>
            </a:endParaRPr>
          </a:p>
        </p:txBody>
      </p:sp>
      <p:sp>
        <p:nvSpPr>
          <p:cNvPr id="3" name="Объект 2"/>
          <p:cNvSpPr>
            <a:spLocks noGrp="1"/>
          </p:cNvSpPr>
          <p:nvPr>
            <p:ph sz="quarter" idx="13"/>
          </p:nvPr>
        </p:nvSpPr>
        <p:spPr/>
        <p:txBody>
          <a:bodyPr>
            <a:normAutofit/>
          </a:bodyPr>
          <a:lstStyle/>
          <a:p>
            <a:r>
              <a:rPr lang="ru-RU" sz="1800" b="1" dirty="0" err="1">
                <a:solidFill>
                  <a:schemeClr val="tx2">
                    <a:lumMod val="75000"/>
                  </a:schemeClr>
                </a:solidFill>
              </a:rPr>
              <a:t>Гемоглоби́н</a:t>
            </a:r>
            <a:r>
              <a:rPr lang="ru-RU" sz="1800" dirty="0">
                <a:solidFill>
                  <a:schemeClr val="tx2">
                    <a:lumMod val="75000"/>
                  </a:schemeClr>
                </a:solidFill>
              </a:rPr>
              <a:t>  — сложный </a:t>
            </a:r>
            <a:r>
              <a:rPr lang="ru-RU" sz="1800" dirty="0" smtClean="0">
                <a:solidFill>
                  <a:schemeClr val="tx2">
                    <a:lumMod val="75000"/>
                  </a:schemeClr>
                </a:solidFill>
              </a:rPr>
              <a:t>железосодержащий</a:t>
            </a:r>
            <a:r>
              <a:rPr lang="ru-RU" sz="1800" dirty="0">
                <a:solidFill>
                  <a:schemeClr val="tx2">
                    <a:lumMod val="75000"/>
                  </a:schemeClr>
                </a:solidFill>
              </a:rPr>
              <a:t> </a:t>
            </a:r>
            <a:r>
              <a:rPr lang="ru-RU" sz="1800" dirty="0" smtClean="0">
                <a:solidFill>
                  <a:schemeClr val="tx2">
                    <a:lumMod val="75000"/>
                  </a:schemeClr>
                </a:solidFill>
              </a:rPr>
              <a:t> белок животных</a:t>
            </a:r>
            <a:r>
              <a:rPr lang="ru-RU" sz="1800" dirty="0">
                <a:solidFill>
                  <a:schemeClr val="tx2">
                    <a:lumMod val="75000"/>
                  </a:schemeClr>
                </a:solidFill>
              </a:rPr>
              <a:t>, обладающих </a:t>
            </a:r>
            <a:r>
              <a:rPr lang="ru-RU" sz="1800" dirty="0" smtClean="0">
                <a:solidFill>
                  <a:schemeClr val="tx2">
                    <a:lumMod val="75000"/>
                  </a:schemeClr>
                </a:solidFill>
              </a:rPr>
              <a:t>кровообращением </a:t>
            </a:r>
            <a:r>
              <a:rPr lang="ru-RU" sz="1800" dirty="0">
                <a:solidFill>
                  <a:schemeClr val="tx2">
                    <a:lumMod val="75000"/>
                  </a:schemeClr>
                </a:solidFill>
              </a:rPr>
              <a:t>способный обратимо связываться с </a:t>
            </a:r>
            <a:r>
              <a:rPr lang="ru-RU" sz="1800" dirty="0" smtClean="0">
                <a:solidFill>
                  <a:schemeClr val="tx2">
                    <a:lumMod val="75000"/>
                  </a:schemeClr>
                </a:solidFill>
              </a:rPr>
              <a:t>кислородом </a:t>
            </a:r>
            <a:r>
              <a:rPr lang="ru-RU" sz="1800" dirty="0">
                <a:solidFill>
                  <a:schemeClr val="tx2">
                    <a:lumMod val="75000"/>
                  </a:schemeClr>
                </a:solidFill>
              </a:rPr>
              <a:t>обеспечивая его перенос в ткани. У позвоночных животных содержится в эритроцитах, у большинства беспозвоночных растворён в </a:t>
            </a:r>
            <a:r>
              <a:rPr lang="ru-RU" sz="1800" dirty="0" smtClean="0">
                <a:solidFill>
                  <a:schemeClr val="tx2">
                    <a:lumMod val="75000"/>
                  </a:schemeClr>
                </a:solidFill>
              </a:rPr>
              <a:t> плазме крови(</a:t>
            </a:r>
            <a:r>
              <a:rPr lang="ru-RU" sz="1800" dirty="0" err="1" smtClean="0">
                <a:solidFill>
                  <a:schemeClr val="tx2">
                    <a:lumMod val="75000"/>
                  </a:schemeClr>
                </a:solidFill>
              </a:rPr>
              <a:t>эритрокруорин</a:t>
            </a:r>
            <a:r>
              <a:rPr lang="ru-RU" sz="1800" dirty="0" smtClean="0">
                <a:solidFill>
                  <a:schemeClr val="tx2">
                    <a:lumMod val="75000"/>
                  </a:schemeClr>
                </a:solidFill>
              </a:rPr>
              <a:t> </a:t>
            </a:r>
            <a:r>
              <a:rPr lang="ru-RU" sz="1800" dirty="0">
                <a:solidFill>
                  <a:schemeClr val="tx2">
                    <a:lumMod val="75000"/>
                  </a:schemeClr>
                </a:solidFill>
              </a:rPr>
              <a:t>и может присутствовать в других </a:t>
            </a:r>
            <a:r>
              <a:rPr lang="ru-RU" sz="1800" dirty="0" smtClean="0">
                <a:solidFill>
                  <a:schemeClr val="tx2">
                    <a:lumMod val="75000"/>
                  </a:schemeClr>
                </a:solidFill>
              </a:rPr>
              <a:t>тканях. </a:t>
            </a:r>
            <a:r>
              <a:rPr lang="ru-RU" sz="1800" dirty="0">
                <a:solidFill>
                  <a:schemeClr val="tx2">
                    <a:lumMod val="75000"/>
                  </a:schemeClr>
                </a:solidFill>
              </a:rPr>
              <a:t>Молекулярная масса гемоглобина человека — около 66,8 </a:t>
            </a:r>
            <a:r>
              <a:rPr lang="ru-RU" sz="1800" dirty="0" err="1">
                <a:solidFill>
                  <a:schemeClr val="tx2">
                    <a:lumMod val="75000"/>
                  </a:schemeClr>
                </a:solidFill>
              </a:rPr>
              <a:t>кДа</a:t>
            </a:r>
            <a:r>
              <a:rPr lang="ru-RU" sz="1800" dirty="0">
                <a:solidFill>
                  <a:schemeClr val="tx2">
                    <a:lumMod val="75000"/>
                  </a:schemeClr>
                </a:solidFill>
              </a:rPr>
              <a:t>.</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920" y="3356992"/>
            <a:ext cx="4248472" cy="3189899"/>
          </a:xfrm>
          <a:prstGeom prst="rect">
            <a:avLst/>
          </a:prstGeom>
        </p:spPr>
      </p:pic>
    </p:spTree>
    <p:extLst>
      <p:ext uri="{BB962C8B-B14F-4D97-AF65-F5344CB8AC3E}">
        <p14:creationId xmlns:p14="http://schemas.microsoft.com/office/powerpoint/2010/main" val="2449129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ТОП-10 продуктов для повышения гемоглобина</a:t>
            </a:r>
            <a:br>
              <a:rPr lang="ru-RU" b="1" dirty="0"/>
            </a:br>
            <a:endParaRPr lang="ru-RU" dirty="0"/>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0" y="1628800"/>
            <a:ext cx="9144000" cy="5229200"/>
          </a:xfrm>
        </p:spPr>
      </p:pic>
    </p:spTree>
    <p:extLst>
      <p:ext uri="{BB962C8B-B14F-4D97-AF65-F5344CB8AC3E}">
        <p14:creationId xmlns:p14="http://schemas.microsoft.com/office/powerpoint/2010/main" val="432816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400" dirty="0" smtClean="0">
                <a:solidFill>
                  <a:srgbClr val="92D050"/>
                </a:solidFill>
              </a:rPr>
              <a:t>Хлорофилл</a:t>
            </a:r>
            <a:r>
              <a:rPr lang="ru-RU" dirty="0" smtClean="0"/>
              <a:t/>
            </a:r>
            <a:br>
              <a:rPr lang="ru-RU" dirty="0" smtClean="0"/>
            </a:br>
            <a:endParaRPr lang="ru-RU" dirty="0"/>
          </a:p>
        </p:txBody>
      </p:sp>
      <p:sp>
        <p:nvSpPr>
          <p:cNvPr id="3" name="Объект 2"/>
          <p:cNvSpPr>
            <a:spLocks noGrp="1"/>
          </p:cNvSpPr>
          <p:nvPr>
            <p:ph sz="quarter" idx="13"/>
          </p:nvPr>
        </p:nvSpPr>
        <p:spPr/>
        <p:txBody>
          <a:bodyPr>
            <a:normAutofit/>
          </a:bodyPr>
          <a:lstStyle/>
          <a:p>
            <a:r>
              <a:rPr lang="ru-RU" sz="2800" b="1" dirty="0" err="1">
                <a:solidFill>
                  <a:srgbClr val="00B050"/>
                </a:solidFill>
              </a:rPr>
              <a:t>Хлорофи́лл</a:t>
            </a:r>
            <a:r>
              <a:rPr lang="ru-RU" sz="2800" dirty="0">
                <a:solidFill>
                  <a:srgbClr val="00B050"/>
                </a:solidFill>
              </a:rPr>
              <a:t>  — зелёный пигмент, окрашивающий </a:t>
            </a:r>
            <a:r>
              <a:rPr lang="ru-RU" sz="2800" dirty="0" err="1" smtClean="0">
                <a:solidFill>
                  <a:srgbClr val="00B050"/>
                </a:solidFill>
              </a:rPr>
              <a:t>хлоропластырастенийв</a:t>
            </a:r>
            <a:r>
              <a:rPr lang="ru-RU" sz="2800" dirty="0">
                <a:solidFill>
                  <a:srgbClr val="00B050"/>
                </a:solidFill>
              </a:rPr>
              <a:t> зелёный цвет</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4005064"/>
            <a:ext cx="3115320" cy="2063126"/>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1501" y="2695677"/>
            <a:ext cx="5078338" cy="4062670"/>
          </a:xfrm>
          <a:prstGeom prst="rect">
            <a:avLst/>
          </a:prstGeom>
        </p:spPr>
      </p:pic>
    </p:spTree>
    <p:extLst>
      <p:ext uri="{BB962C8B-B14F-4D97-AF65-F5344CB8AC3E}">
        <p14:creationId xmlns:p14="http://schemas.microsoft.com/office/powerpoint/2010/main" val="228090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100000"/>
                <a:alpha val="100000"/>
                <a:satMod val="140000"/>
              </a:schemeClr>
            </a:gs>
            <a:gs pos="53356">
              <a:srgbClr val="FFFF00"/>
            </a:gs>
            <a:gs pos="31000">
              <a:srgbClr val="FFC000"/>
            </a:gs>
            <a:gs pos="100000">
              <a:schemeClr val="bg1">
                <a:tint val="100000"/>
                <a:shade val="80000"/>
                <a:alpha val="10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5400" dirty="0" err="1" smtClean="0">
                <a:solidFill>
                  <a:srgbClr val="7030A0"/>
                </a:solidFill>
              </a:rPr>
              <a:t>антоцианины</a:t>
            </a:r>
            <a:endParaRPr lang="ru-RU" sz="5400" dirty="0">
              <a:solidFill>
                <a:srgbClr val="7030A0"/>
              </a:solidFill>
            </a:endParaRPr>
          </a:p>
        </p:txBody>
      </p:sp>
      <p:sp>
        <p:nvSpPr>
          <p:cNvPr id="3" name="Объект 2"/>
          <p:cNvSpPr>
            <a:spLocks noGrp="1"/>
          </p:cNvSpPr>
          <p:nvPr>
            <p:ph sz="quarter" idx="13"/>
          </p:nvPr>
        </p:nvSpPr>
        <p:spPr/>
        <p:txBody>
          <a:bodyPr>
            <a:normAutofit/>
          </a:bodyPr>
          <a:lstStyle/>
          <a:p>
            <a:r>
              <a:rPr lang="ru-RU" sz="2000" dirty="0" err="1">
                <a:solidFill>
                  <a:srgbClr val="002060"/>
                </a:solidFill>
              </a:rPr>
              <a:t>Антоцианины</a:t>
            </a:r>
            <a:r>
              <a:rPr lang="ru-RU" sz="2000" dirty="0">
                <a:solidFill>
                  <a:srgbClr val="002060"/>
                </a:solidFill>
              </a:rPr>
              <a:t> (буквально «синий цветок»), растворимые в воде </a:t>
            </a:r>
            <a:r>
              <a:rPr lang="ru-RU" sz="2000" dirty="0" err="1">
                <a:solidFill>
                  <a:srgbClr val="002060"/>
                </a:solidFill>
              </a:rPr>
              <a:t>флавоноидные</a:t>
            </a:r>
            <a:r>
              <a:rPr lang="ru-RU" sz="2000" dirty="0">
                <a:solidFill>
                  <a:srgbClr val="002060"/>
                </a:solidFill>
              </a:rPr>
              <a:t> пигменты, которые кажутся красными или синими, в зависимости от кислотности среды (</a:t>
            </a:r>
            <a:r>
              <a:rPr lang="ru-RU" sz="2000" dirty="0" err="1">
                <a:solidFill>
                  <a:srgbClr val="002060"/>
                </a:solidFill>
              </a:rPr>
              <a:t>pH</a:t>
            </a:r>
            <a:r>
              <a:rPr lang="ru-RU" sz="2000" dirty="0">
                <a:solidFill>
                  <a:srgbClr val="002060"/>
                </a:solidFill>
              </a:rPr>
              <a:t>). Они встречаются во всех тканях более высоких природных образований, обеспечивая цвет листьям, стебельным образованиям, корням, цветам, и плодам, хотя не всегда в достаточном количестве, чтобы быть примечательным.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3942000"/>
            <a:ext cx="5831999" cy="29160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17032"/>
            <a:ext cx="3686810" cy="2304256"/>
          </a:xfrm>
          <a:prstGeom prst="rect">
            <a:avLst/>
          </a:prstGeom>
        </p:spPr>
      </p:pic>
    </p:spTree>
    <p:extLst>
      <p:ext uri="{BB962C8B-B14F-4D97-AF65-F5344CB8AC3E}">
        <p14:creationId xmlns:p14="http://schemas.microsoft.com/office/powerpoint/2010/main" val="271574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69177">
              <a:schemeClr val="tx2">
                <a:lumMod val="60000"/>
                <a:lumOff val="40000"/>
              </a:schemeClr>
            </a:gs>
            <a:gs pos="58000">
              <a:schemeClr val="accent1">
                <a:lumMod val="50000"/>
              </a:schemeClr>
            </a:gs>
            <a:gs pos="0">
              <a:srgbClr val="00B050"/>
            </a:gs>
            <a:gs pos="61663">
              <a:srgbClr val="92D050"/>
            </a:gs>
            <a:gs pos="6000">
              <a:schemeClr val="bg1">
                <a:tint val="100000"/>
                <a:shade val="90000"/>
                <a:alpha val="100000"/>
              </a:schemeClr>
            </a:gs>
            <a:gs pos="100000">
              <a:schemeClr val="bg1">
                <a:tint val="100000"/>
                <a:shade val="80000"/>
                <a:alpha val="10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smtClean="0">
                <a:solidFill>
                  <a:srgbClr val="00B050"/>
                </a:solidFill>
              </a:rPr>
              <a:t>Меланин</a:t>
            </a:r>
            <a:endParaRPr lang="ru-RU" sz="4800" dirty="0">
              <a:solidFill>
                <a:srgbClr val="00B050"/>
              </a:solidFill>
            </a:endParaRPr>
          </a:p>
        </p:txBody>
      </p:sp>
      <p:sp>
        <p:nvSpPr>
          <p:cNvPr id="3" name="Объект 2"/>
          <p:cNvSpPr>
            <a:spLocks noGrp="1"/>
          </p:cNvSpPr>
          <p:nvPr>
            <p:ph sz="quarter" idx="13"/>
          </p:nvPr>
        </p:nvSpPr>
        <p:spPr>
          <a:gradFill>
            <a:gsLst>
              <a:gs pos="48000">
                <a:schemeClr val="accent5">
                  <a:lumMod val="40000"/>
                  <a:lumOff val="60000"/>
                </a:schemeClr>
              </a:gs>
              <a:gs pos="54000">
                <a:schemeClr val="accent1">
                  <a:lumMod val="50000"/>
                </a:schemeClr>
              </a:gs>
              <a:gs pos="0">
                <a:srgbClr val="00B050"/>
              </a:gs>
              <a:gs pos="53356">
                <a:srgbClr val="FFFF00"/>
              </a:gs>
              <a:gs pos="0">
                <a:srgbClr val="FFC000"/>
              </a:gs>
              <a:gs pos="100000">
                <a:schemeClr val="bg1">
                  <a:tint val="100000"/>
                  <a:shade val="80000"/>
                  <a:alpha val="100000"/>
                </a:schemeClr>
              </a:gs>
            </a:gsLst>
            <a:lin ang="5400000" scaled="0"/>
          </a:gradFill>
        </p:spPr>
        <p:txBody>
          <a:bodyPr/>
          <a:lstStyle/>
          <a:p>
            <a:r>
              <a:rPr lang="ru-RU" sz="2000" dirty="0">
                <a:solidFill>
                  <a:srgbClr val="002060"/>
                </a:solidFill>
              </a:rPr>
              <a:t>Пигменты типа меланина в коже животных, могут служить для </a:t>
            </a:r>
            <a:r>
              <a:rPr lang="ru-RU" sz="2000" dirty="0" err="1">
                <a:solidFill>
                  <a:srgbClr val="002060"/>
                </a:solidFill>
              </a:rPr>
              <a:t>защититы</a:t>
            </a:r>
            <a:r>
              <a:rPr lang="ru-RU" sz="2000" dirty="0">
                <a:solidFill>
                  <a:srgbClr val="002060"/>
                </a:solidFill>
              </a:rPr>
              <a:t> ткани от ультрафиолетовой радиации. Пигменты могут также помочь в сексуальном привлечении партнёра при воспроизводстве, идентифицируя разновидность и род животных потенциальным партнёром, или сигнализируя о готовности размножаться</a:t>
            </a:r>
            <a:r>
              <a:rPr lang="ru-RU" dirty="0"/>
              <a:t>. </a:t>
            </a:r>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0029" y="3686068"/>
            <a:ext cx="4129404" cy="3171932"/>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861048"/>
            <a:ext cx="5000029" cy="2996952"/>
          </a:xfrm>
          <a:prstGeom prst="rect">
            <a:avLst/>
          </a:prstGeom>
        </p:spPr>
      </p:pic>
    </p:spTree>
    <p:extLst>
      <p:ext uri="{BB962C8B-B14F-4D97-AF65-F5344CB8AC3E}">
        <p14:creationId xmlns:p14="http://schemas.microsoft.com/office/powerpoint/2010/main" val="216644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Люцеферины</a:t>
            </a:r>
            <a:endParaRPr lang="ru-RU" dirty="0"/>
          </a:p>
        </p:txBody>
      </p:sp>
      <p:sp>
        <p:nvSpPr>
          <p:cNvPr id="3" name="Объект 2"/>
          <p:cNvSpPr>
            <a:spLocks noGrp="1"/>
          </p:cNvSpPr>
          <p:nvPr>
            <p:ph sz="quarter" idx="13"/>
          </p:nvPr>
        </p:nvSpPr>
        <p:spPr/>
        <p:txBody>
          <a:bodyPr>
            <a:normAutofit/>
          </a:bodyPr>
          <a:lstStyle/>
          <a:p>
            <a:r>
              <a:rPr lang="ru-RU" sz="2000" dirty="0" err="1">
                <a:solidFill>
                  <a:srgbClr val="FFC000"/>
                </a:solidFill>
              </a:rPr>
              <a:t>Люциферины</a:t>
            </a:r>
            <a:r>
              <a:rPr lang="ru-RU" sz="2000" dirty="0">
                <a:solidFill>
                  <a:srgbClr val="FFC000"/>
                </a:solidFill>
              </a:rPr>
              <a:t> — группа светоизлучающих биологических пигментов, встречаются у организмов, способных к биолюминесценции. Представляют собой небольшие молекулы, служащие субстратом для соответствующих ферментов </a:t>
            </a:r>
            <a:r>
              <a:rPr lang="ru-RU" sz="2000" dirty="0" err="1">
                <a:solidFill>
                  <a:srgbClr val="FFC000"/>
                </a:solidFill>
              </a:rPr>
              <a:t>люцифераз</a:t>
            </a:r>
            <a:r>
              <a:rPr lang="ru-RU" sz="2000" dirty="0">
                <a:solidFill>
                  <a:srgbClr val="FFC000"/>
                </a:solidFill>
              </a:rPr>
              <a:t>, осуществляющих их окисление</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144" y="3302132"/>
            <a:ext cx="3070855" cy="355586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2996952"/>
            <a:ext cx="4445000" cy="3333750"/>
          </a:xfrm>
          <a:prstGeom prst="rect">
            <a:avLst/>
          </a:prstGeom>
        </p:spPr>
      </p:pic>
    </p:spTree>
    <p:extLst>
      <p:ext uri="{BB962C8B-B14F-4D97-AF65-F5344CB8AC3E}">
        <p14:creationId xmlns:p14="http://schemas.microsoft.com/office/powerpoint/2010/main" val="250048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Среди трофических включений важную роль играют жиры и углеводы</a:t>
            </a:r>
          </a:p>
        </p:txBody>
      </p:sp>
      <p:sp>
        <p:nvSpPr>
          <p:cNvPr id="3" name="Объект 2"/>
          <p:cNvSpPr>
            <a:spLocks noGrp="1"/>
          </p:cNvSpPr>
          <p:nvPr>
            <p:ph sz="quarter" idx="13"/>
          </p:nvPr>
        </p:nvSpPr>
        <p:spPr/>
        <p:txBody>
          <a:bodyPr/>
          <a:lstStyle/>
          <a:p>
            <a:r>
              <a:rPr lang="ru-RU" dirty="0">
                <a:solidFill>
                  <a:schemeClr val="tx2">
                    <a:lumMod val="60000"/>
                    <a:lumOff val="40000"/>
                  </a:schemeClr>
                </a:solidFill>
              </a:rPr>
              <a:t>Липидные (жировые) капли обычно располагаются в </a:t>
            </a:r>
            <a:r>
              <a:rPr lang="ru-RU" dirty="0" err="1">
                <a:solidFill>
                  <a:schemeClr val="tx2">
                    <a:lumMod val="60000"/>
                    <a:lumOff val="40000"/>
                  </a:schemeClr>
                </a:solidFill>
              </a:rPr>
              <a:t>гиалоплазме</a:t>
            </a:r>
            <a:r>
              <a:rPr lang="ru-RU" dirty="0">
                <a:solidFill>
                  <a:schemeClr val="tx2">
                    <a:lumMod val="60000"/>
                    <a:lumOff val="40000"/>
                  </a:schemeClr>
                </a:solidFill>
              </a:rPr>
              <a:t> и встречаются практически во всех растительных клетках. Это основной тип запасных питательных веществ большинства растений. В семенах некоторых из них ( подсолнечник , хлопчатник , арахис , соя ) масло составляет до 40% массы сухого вещества. Растительные жиры, используемые человеком в технике, пищевой промышленности и медицине, добываются главным образом из семян. </a:t>
            </a:r>
            <a:r>
              <a:rPr lang="ru-RU" dirty="0" smtClean="0">
                <a:solidFill>
                  <a:schemeClr val="tx2">
                    <a:lumMod val="60000"/>
                    <a:lumOff val="40000"/>
                  </a:schemeClr>
                </a:solidFill>
              </a:rPr>
              <a:t>Капли </a:t>
            </a:r>
            <a:r>
              <a:rPr lang="ru-RU" dirty="0">
                <a:solidFill>
                  <a:schemeClr val="tx2">
                    <a:lumMod val="60000"/>
                    <a:lumOff val="40000"/>
                  </a:schemeClr>
                </a:solidFill>
              </a:rPr>
              <a:t>жира используются как запасное вещество в связи с его высокой энергоемкостью</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3573016"/>
            <a:ext cx="6156176" cy="3284984"/>
          </a:xfrm>
          <a:prstGeom prst="rect">
            <a:avLst/>
          </a:prstGeom>
        </p:spPr>
      </p:pic>
    </p:spTree>
    <p:extLst>
      <p:ext uri="{BB962C8B-B14F-4D97-AF65-F5344CB8AC3E}">
        <p14:creationId xmlns:p14="http://schemas.microsoft.com/office/powerpoint/2010/main" val="26491188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50000"/>
              </a:schemeClr>
            </a:gs>
            <a:gs pos="94000">
              <a:schemeClr val="accent5">
                <a:lumMod val="20000"/>
                <a:lumOff val="80000"/>
              </a:schemeClr>
            </a:gs>
            <a:gs pos="37000">
              <a:schemeClr val="bg1">
                <a:tint val="100000"/>
                <a:shade val="90000"/>
                <a:alpha val="100000"/>
              </a:schemeClr>
            </a:gs>
            <a:gs pos="100000">
              <a:schemeClr val="bg1">
                <a:tint val="100000"/>
                <a:shade val="80000"/>
                <a:alpha val="10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 клетке</a:t>
            </a:r>
            <a:endParaRPr lang="ru-RU" dirty="0"/>
          </a:p>
        </p:txBody>
      </p:sp>
      <p:sp>
        <p:nvSpPr>
          <p:cNvPr id="3" name="Объект 2"/>
          <p:cNvSpPr>
            <a:spLocks noGrp="1"/>
          </p:cNvSpPr>
          <p:nvPr>
            <p:ph sz="quarter" idx="13"/>
          </p:nvPr>
        </p:nvSpPr>
        <p:spPr/>
        <p:txBody>
          <a:bodyPr>
            <a:normAutofit lnSpcReduction="10000"/>
          </a:bodyPr>
          <a:lstStyle/>
          <a:p>
            <a:pPr marL="0" indent="0">
              <a:buNone/>
            </a:pPr>
            <a:r>
              <a:rPr lang="ru-RU" sz="2400" dirty="0" smtClean="0">
                <a:latin typeface="+mj-lt"/>
                <a:cs typeface="Angsana New" pitchFamily="18" charset="-34"/>
              </a:rPr>
              <a:t>Помимо мембранных и </a:t>
            </a:r>
            <a:r>
              <a:rPr lang="ru-RU" sz="2400" dirty="0" err="1" smtClean="0">
                <a:latin typeface="+mj-lt"/>
                <a:cs typeface="Angsana New" pitchFamily="18" charset="-34"/>
              </a:rPr>
              <a:t>немембранных</a:t>
            </a:r>
            <a:r>
              <a:rPr lang="ru-RU" sz="2400" dirty="0" smtClean="0">
                <a:latin typeface="+mj-lt"/>
                <a:cs typeface="Angsana New" pitchFamily="18" charset="-34"/>
              </a:rPr>
              <a:t> органелл в клетках могут быть клеточные включения, представляющие собой </a:t>
            </a:r>
            <a:r>
              <a:rPr lang="ru-RU" sz="2400" dirty="0" smtClean="0">
                <a:solidFill>
                  <a:srgbClr val="FF0000"/>
                </a:solidFill>
                <a:latin typeface="+mj-lt"/>
                <a:cs typeface="Angsana New" pitchFamily="18" charset="-34"/>
              </a:rPr>
              <a:t>непостоянные образования</a:t>
            </a:r>
            <a:r>
              <a:rPr lang="ru-RU" sz="2400" dirty="0" smtClean="0">
                <a:latin typeface="+mj-lt"/>
                <a:cs typeface="Angsana New" pitchFamily="18" charset="-34"/>
              </a:rPr>
              <a:t>, то возникающие, то исчезающие в процессе жизнедеятельности клетки. Основное место локализации включений – </a:t>
            </a:r>
            <a:r>
              <a:rPr lang="ru-RU" sz="2400" dirty="0" smtClean="0">
                <a:solidFill>
                  <a:srgbClr val="00B0F0"/>
                </a:solidFill>
                <a:latin typeface="+mj-lt"/>
                <a:cs typeface="Angsana New" pitchFamily="18" charset="-34"/>
              </a:rPr>
              <a:t>цитоплазма</a:t>
            </a:r>
            <a:r>
              <a:rPr lang="ru-RU" sz="2400" dirty="0" smtClean="0">
                <a:latin typeface="+mj-lt"/>
                <a:cs typeface="Angsana New" pitchFamily="18" charset="-34"/>
              </a:rPr>
              <a:t>(</a:t>
            </a:r>
            <a:r>
              <a:rPr lang="ru-RU" sz="2400" dirty="0" err="1" smtClean="0">
                <a:latin typeface="+mj-lt"/>
                <a:cs typeface="Angsana New" pitchFamily="18" charset="-34"/>
              </a:rPr>
              <a:t>гиалоплазма</a:t>
            </a:r>
            <a:r>
              <a:rPr lang="ru-RU" sz="2400" dirty="0" smtClean="0">
                <a:latin typeface="+mj-lt"/>
                <a:cs typeface="Angsana New" pitchFamily="18" charset="-34"/>
              </a:rPr>
              <a:t> ,</a:t>
            </a:r>
          </a:p>
          <a:p>
            <a:pPr marL="0" indent="0">
              <a:buNone/>
            </a:pPr>
            <a:r>
              <a:rPr lang="ru-RU" sz="2400" dirty="0" smtClean="0">
                <a:latin typeface="+mj-lt"/>
                <a:cs typeface="Angsana New" pitchFamily="18" charset="-34"/>
              </a:rPr>
              <a:t>вакуоль) но иногда они встречаются и в ядре. </a:t>
            </a:r>
          </a:p>
          <a:p>
            <a:pPr marL="0" indent="0">
              <a:buNone/>
            </a:pPr>
            <a:r>
              <a:rPr lang="ru-RU" sz="2400" dirty="0" smtClean="0">
                <a:latin typeface="+mj-lt"/>
                <a:cs typeface="Angsana New" pitchFamily="18" charset="-34"/>
              </a:rPr>
              <a:t>По </a:t>
            </a:r>
            <a:r>
              <a:rPr lang="ru-RU" sz="2400" dirty="0">
                <a:latin typeface="+mj-lt"/>
                <a:cs typeface="Angsana New" pitchFamily="18" charset="-34"/>
              </a:rPr>
              <a:t>характеру все </a:t>
            </a:r>
            <a:r>
              <a:rPr lang="ru-RU" sz="2400" dirty="0">
                <a:solidFill>
                  <a:srgbClr val="C00000"/>
                </a:solidFill>
                <a:latin typeface="+mj-lt"/>
                <a:cs typeface="Angsana New" pitchFamily="18" charset="-34"/>
              </a:rPr>
              <a:t>включения - это продукты клеточного метаболизма</a:t>
            </a:r>
            <a:r>
              <a:rPr lang="ru-RU" sz="2400" dirty="0">
                <a:latin typeface="+mj-lt"/>
                <a:cs typeface="Angsana New" pitchFamily="18" charset="-34"/>
              </a:rPr>
              <a:t>. Они накапливаются главным образом в форме гранул, капель и кристаллов. Химический состав включений очень разнообразен. </a:t>
            </a:r>
          </a:p>
          <a:p>
            <a:pPr marL="0" indent="0">
              <a:buNone/>
            </a:pPr>
            <a:endParaRPr lang="ru-RU" sz="2400" dirty="0" smtClean="0">
              <a:latin typeface="+mj-lt"/>
              <a:cs typeface="Angsana New" pitchFamily="18" charset="-34"/>
            </a:endParaRPr>
          </a:p>
          <a:p>
            <a:endParaRPr lang="ru-RU" dirty="0"/>
          </a:p>
        </p:txBody>
      </p:sp>
    </p:spTree>
    <p:extLst>
      <p:ext uri="{BB962C8B-B14F-4D97-AF65-F5344CB8AC3E}">
        <p14:creationId xmlns:p14="http://schemas.microsoft.com/office/powerpoint/2010/main" val="39457161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dirty="0" smtClean="0">
                <a:solidFill>
                  <a:srgbClr val="00B050"/>
                </a:solidFill>
              </a:rPr>
              <a:t>Углеводы</a:t>
            </a:r>
            <a:endParaRPr lang="ru-RU" sz="4000" dirty="0">
              <a:solidFill>
                <a:srgbClr val="00B050"/>
              </a:solidFill>
            </a:endParaRPr>
          </a:p>
        </p:txBody>
      </p:sp>
      <p:sp>
        <p:nvSpPr>
          <p:cNvPr id="3" name="Объект 2"/>
          <p:cNvSpPr>
            <a:spLocks noGrp="1"/>
          </p:cNvSpPr>
          <p:nvPr>
            <p:ph sz="quarter" idx="13"/>
          </p:nvPr>
        </p:nvSpPr>
        <p:spPr/>
        <p:txBody>
          <a:bodyPr/>
          <a:lstStyle/>
          <a:p>
            <a:r>
              <a:rPr lang="ru-RU" dirty="0"/>
              <a:t>  Углеводы состоят из углерода, водорода и кислорода. К углеводам относятся глюкоза, гликоген (животный крахмал). Многие углеводы хорошо растворимы в воде и являются основными источниками энергии для осуществления всех жизненных процессов. При распаде одного грамма углеводов освобождается 17,2 кДж энергии</a:t>
            </a:r>
            <a:r>
              <a:rPr lang="ru-RU" dirty="0" smtClean="0"/>
              <a:t>.</a:t>
            </a:r>
          </a:p>
          <a:p>
            <a:r>
              <a:rPr lang="ru-RU" dirty="0"/>
              <a:t>Зерна углеводов (полисахаридов; в виде крахмала у растений и в виде гликогена у животных и грибов - как источник энергии для образования АТФ</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4" y="3759340"/>
            <a:ext cx="5149577" cy="2880319"/>
          </a:xfrm>
          <a:prstGeom prst="rect">
            <a:avLst/>
          </a:prstGeom>
        </p:spPr>
      </p:pic>
    </p:spTree>
    <p:extLst>
      <p:ext uri="{BB962C8B-B14F-4D97-AF65-F5344CB8AC3E}">
        <p14:creationId xmlns:p14="http://schemas.microsoft.com/office/powerpoint/2010/main" val="154681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smtClean="0">
                <a:solidFill>
                  <a:srgbClr val="00B050"/>
                </a:solidFill>
              </a:rPr>
              <a:t>Крахмал</a:t>
            </a:r>
            <a:endParaRPr lang="ru-RU" sz="4800" dirty="0">
              <a:solidFill>
                <a:srgbClr val="00B050"/>
              </a:solidFill>
            </a:endParaRPr>
          </a:p>
        </p:txBody>
      </p:sp>
      <p:sp>
        <p:nvSpPr>
          <p:cNvPr id="3" name="Объект 2"/>
          <p:cNvSpPr>
            <a:spLocks noGrp="1"/>
          </p:cNvSpPr>
          <p:nvPr>
            <p:ph sz="quarter" idx="13"/>
          </p:nvPr>
        </p:nvSpPr>
        <p:spPr/>
        <p:txBody>
          <a:bodyPr/>
          <a:lstStyle/>
          <a:p>
            <a:r>
              <a:rPr lang="ru-RU" b="1" dirty="0" err="1"/>
              <a:t>Крахма́л</a:t>
            </a:r>
            <a:r>
              <a:rPr lang="ru-RU" dirty="0"/>
              <a:t> (</a:t>
            </a:r>
            <a:r>
              <a:rPr lang="ru-RU" b="1" dirty="0">
                <a:hlinkClick r:id="rId2" tooltip="Углерод"/>
              </a:rPr>
              <a:t>C</a:t>
            </a:r>
            <a:r>
              <a:rPr lang="ru-RU" baseline="-25000" dirty="0"/>
              <a:t>6</a:t>
            </a:r>
            <a:r>
              <a:rPr lang="ru-RU" b="1" dirty="0">
                <a:hlinkClick r:id="rId3" tooltip="Водород"/>
              </a:rPr>
              <a:t>H</a:t>
            </a:r>
            <a:r>
              <a:rPr lang="ru-RU" baseline="-25000" dirty="0"/>
              <a:t>10</a:t>
            </a:r>
            <a:r>
              <a:rPr lang="ru-RU" b="1" dirty="0">
                <a:hlinkClick r:id="rId4" tooltip="Кислород"/>
              </a:rPr>
              <a:t>O</a:t>
            </a:r>
            <a:r>
              <a:rPr lang="ru-RU" baseline="-25000" dirty="0"/>
              <a:t>5</a:t>
            </a:r>
            <a:r>
              <a:rPr lang="ru-RU" dirty="0"/>
              <a:t>)</a:t>
            </a:r>
            <a:r>
              <a:rPr lang="ru-RU" baseline="-25000" dirty="0"/>
              <a:t>n</a:t>
            </a:r>
            <a:r>
              <a:rPr lang="ru-RU" dirty="0"/>
              <a:t> — полисахариды амилозы и амилопектина, </a:t>
            </a:r>
            <a:r>
              <a:rPr lang="ru-RU" dirty="0" err="1" smtClean="0"/>
              <a:t>мономеро</a:t>
            </a:r>
            <a:r>
              <a:rPr lang="ru-RU" dirty="0" smtClean="0"/>
              <a:t> которых </a:t>
            </a:r>
            <a:r>
              <a:rPr lang="ru-RU" dirty="0"/>
              <a:t>является альфа-глюкоза. Крахмал, синтезируемый разными растениями в хлоропластах, под действием света при фотосинтезе, несколько различается по структуре зёрен, степени полимеризации молекул, строению полимерных цепей и физико-химическим свойствам.</a:t>
            </a:r>
          </a:p>
        </p:txBody>
      </p:sp>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3574" y="3400206"/>
            <a:ext cx="5870426" cy="3433564"/>
          </a:xfrm>
          <a:prstGeom prst="rect">
            <a:avLst/>
          </a:prstGeom>
        </p:spPr>
      </p:pic>
      <p:pic>
        <p:nvPicPr>
          <p:cNvPr id="5" name="Рисунок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45" y="4005064"/>
            <a:ext cx="2987824" cy="2458492"/>
          </a:xfrm>
          <a:prstGeom prst="rect">
            <a:avLst/>
          </a:prstGeom>
        </p:spPr>
      </p:pic>
    </p:spTree>
    <p:extLst>
      <p:ext uri="{BB962C8B-B14F-4D97-AF65-F5344CB8AC3E}">
        <p14:creationId xmlns:p14="http://schemas.microsoft.com/office/powerpoint/2010/main" val="151728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anim calcmode="lin" valueType="num">
                                      <p:cBhvr>
                                        <p:cTn id="26" dur="2000" fill="hold"/>
                                        <p:tgtEl>
                                          <p:spTgt spid="5"/>
                                        </p:tgtEl>
                                        <p:attrNameLst>
                                          <p:attrName>ppt_w</p:attrName>
                                        </p:attrNameLst>
                                      </p:cBhvr>
                                      <p:tavLst>
                                        <p:tav tm="0" fmla="#ppt_w*sin(2.5*pi*$)">
                                          <p:val>
                                            <p:fltVal val="0"/>
                                          </p:val>
                                        </p:tav>
                                        <p:tav tm="100000">
                                          <p:val>
                                            <p:fltVal val="1"/>
                                          </p:val>
                                        </p:tav>
                                      </p:tavLst>
                                    </p:anim>
                                    <p:anim calcmode="lin" valueType="num">
                                      <p:cBhvr>
                                        <p:cTn id="27"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Кристаллы различных белков</a:t>
            </a:r>
            <a:endParaRPr lang="ru-RU" dirty="0"/>
          </a:p>
        </p:txBody>
      </p:sp>
      <p:pic>
        <p:nvPicPr>
          <p:cNvPr id="4" name="Объект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6516216" y="3501008"/>
            <a:ext cx="2438400" cy="3048000"/>
          </a:xfrm>
        </p:spPr>
      </p:pic>
      <p:sp>
        <p:nvSpPr>
          <p:cNvPr id="5" name="Прямоугольник 4"/>
          <p:cNvSpPr/>
          <p:nvPr/>
        </p:nvSpPr>
        <p:spPr>
          <a:xfrm>
            <a:off x="251520" y="2276872"/>
            <a:ext cx="5958408" cy="3416320"/>
          </a:xfrm>
          <a:prstGeom prst="rect">
            <a:avLst/>
          </a:prstGeom>
        </p:spPr>
        <p:txBody>
          <a:bodyPr wrap="square">
            <a:spAutoFit/>
          </a:bodyPr>
          <a:lstStyle/>
          <a:p>
            <a:r>
              <a:rPr lang="ru-RU" dirty="0"/>
              <a:t>Обычно осаждающиеся белки образуют зерна округлой или эллиптической формы, называемые алейроновыми зернами . Если алейроновые зерна не имеют заметной внутренней структуры, их называют простыми. Иногда же в алейроновых зернах среди аморфного белка заметны один или несколько </a:t>
            </a:r>
            <a:r>
              <a:rPr lang="ru-RU" dirty="0" err="1"/>
              <a:t>кристаллоподобных</a:t>
            </a:r>
            <a:r>
              <a:rPr lang="ru-RU" dirty="0"/>
              <a:t> структур (кристаллоидов), способных в отличие от настоящих кристаллов набухать в воде. Помимо кристаллоидов, в алейроновых зернах встречаются блестящие бесцветные тельца округлой формы - глобоиды. Алейроновые зерна, содержащие кристаллоиды и глобоиды, называют сложными ( рис. 19 ). У каждого вида растений они, подобно зернам крахмала, имеют определенную структуру. </a:t>
            </a:r>
          </a:p>
        </p:txBody>
      </p:sp>
    </p:spTree>
    <p:extLst>
      <p:ext uri="{BB962C8B-B14F-4D97-AF65-F5344CB8AC3E}">
        <p14:creationId xmlns:p14="http://schemas.microsoft.com/office/powerpoint/2010/main" val="4253317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8000" dirty="0" smtClean="0"/>
              <a:t>Белки</a:t>
            </a:r>
            <a:endParaRPr lang="ru-RU" sz="8000"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13100" r="13100"/>
          <a:stretch>
            <a:fillRect/>
          </a:stretch>
        </p:blipFill>
        <p:spPr>
          <a:xfrm>
            <a:off x="4644008" y="620688"/>
            <a:ext cx="4499992" cy="5346928"/>
          </a:xfrm>
        </p:spPr>
      </p:pic>
      <p:sp>
        <p:nvSpPr>
          <p:cNvPr id="4" name="Текст 3"/>
          <p:cNvSpPr>
            <a:spLocks noGrp="1"/>
          </p:cNvSpPr>
          <p:nvPr>
            <p:ph type="body" sz="half" idx="2"/>
          </p:nvPr>
        </p:nvSpPr>
        <p:spPr>
          <a:xfrm>
            <a:off x="0" y="2492896"/>
            <a:ext cx="4427984" cy="4365104"/>
          </a:xfrm>
        </p:spPr>
        <p:txBody>
          <a:bodyPr>
            <a:noAutofit/>
          </a:bodyPr>
          <a:lstStyle/>
          <a:p>
            <a:r>
              <a:rPr lang="ru-RU" sz="1800" b="1" dirty="0">
                <a:solidFill>
                  <a:srgbClr val="00B050"/>
                </a:solidFill>
              </a:rPr>
              <a:t>Белки́</a:t>
            </a:r>
            <a:r>
              <a:rPr lang="ru-RU" sz="1800" dirty="0">
                <a:solidFill>
                  <a:srgbClr val="00B050"/>
                </a:solidFill>
              </a:rPr>
              <a:t> (</a:t>
            </a:r>
            <a:r>
              <a:rPr lang="ru-RU" sz="1800" b="1" dirty="0" err="1">
                <a:solidFill>
                  <a:srgbClr val="00B050"/>
                </a:solidFill>
              </a:rPr>
              <a:t>протеи́ны</a:t>
            </a:r>
            <a:r>
              <a:rPr lang="ru-RU" sz="1800" dirty="0">
                <a:solidFill>
                  <a:srgbClr val="00B050"/>
                </a:solidFill>
              </a:rPr>
              <a:t>, </a:t>
            </a:r>
            <a:r>
              <a:rPr lang="ru-RU" sz="1800" b="1" dirty="0" err="1">
                <a:solidFill>
                  <a:srgbClr val="00B050"/>
                </a:solidFill>
              </a:rPr>
              <a:t>полипепти́ды</a:t>
            </a:r>
            <a:r>
              <a:rPr lang="ru-RU" sz="1800" baseline="30000" dirty="0">
                <a:solidFill>
                  <a:srgbClr val="00B050"/>
                </a:solidFill>
                <a:hlinkClick r:id="rId3"/>
              </a:rPr>
              <a:t>[1]</a:t>
            </a:r>
            <a:r>
              <a:rPr lang="ru-RU" sz="1800" dirty="0">
                <a:solidFill>
                  <a:srgbClr val="00B050"/>
                </a:solidFill>
              </a:rPr>
              <a:t>) — высокомолекулярные органические вещества, состоящие из альфа-аминокислот, соединённых в цепочку пептидной связью. </a:t>
            </a:r>
            <a:endParaRPr lang="ru-RU" sz="1800" dirty="0" smtClean="0">
              <a:solidFill>
                <a:srgbClr val="00B050"/>
              </a:solidFill>
            </a:endParaRPr>
          </a:p>
          <a:p>
            <a:r>
              <a:rPr lang="ru-RU" sz="1800" dirty="0">
                <a:solidFill>
                  <a:srgbClr val="00B050"/>
                </a:solidFill>
              </a:rPr>
              <a:t> Наиболее часто запасные белки откладываются в семенах. Очень богаты белками семена многих используемых в пищу и кормовых видов бобовых. Иногда протеины обнаруживаются в ядре и </a:t>
            </a:r>
            <a:r>
              <a:rPr lang="ru-RU" sz="1800" dirty="0" err="1">
                <a:solidFill>
                  <a:srgbClr val="00B050"/>
                </a:solidFill>
              </a:rPr>
              <a:t>гиалоплазме</a:t>
            </a:r>
            <a:r>
              <a:rPr lang="ru-RU" sz="1800" dirty="0">
                <a:solidFill>
                  <a:srgbClr val="00B050"/>
                </a:solidFill>
              </a:rPr>
              <a:t> в виде трудно различимых в световой микроскоп </a:t>
            </a:r>
            <a:r>
              <a:rPr lang="ru-RU" sz="1800" dirty="0" err="1">
                <a:solidFill>
                  <a:srgbClr val="00B050"/>
                </a:solidFill>
              </a:rPr>
              <a:t>кристаллоподобных</a:t>
            </a:r>
            <a:r>
              <a:rPr lang="ru-RU" sz="1800" dirty="0">
                <a:solidFill>
                  <a:srgbClr val="00B050"/>
                </a:solidFill>
              </a:rPr>
              <a:t> структур. Однако чаще запасные белки накапливаются в вакуолях и выпадают в осадок при потере влаги в процессе созревания семян. </a:t>
            </a:r>
          </a:p>
        </p:txBody>
      </p:sp>
    </p:spTree>
    <p:extLst>
      <p:ext uri="{BB962C8B-B14F-4D97-AF65-F5344CB8AC3E}">
        <p14:creationId xmlns:p14="http://schemas.microsoft.com/office/powerpoint/2010/main" val="34812165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800" dirty="0" smtClean="0">
                <a:solidFill>
                  <a:srgbClr val="FF0000"/>
                </a:solidFill>
              </a:rPr>
              <a:t>Гликоген</a:t>
            </a:r>
            <a:endParaRPr lang="ru-RU" sz="4800" dirty="0">
              <a:solidFill>
                <a:srgbClr val="FF0000"/>
              </a:solidFill>
            </a:endParaRPr>
          </a:p>
        </p:txBody>
      </p:sp>
      <p:sp>
        <p:nvSpPr>
          <p:cNvPr id="3" name="Объект 2"/>
          <p:cNvSpPr>
            <a:spLocks noGrp="1"/>
          </p:cNvSpPr>
          <p:nvPr>
            <p:ph sz="quarter" idx="13"/>
          </p:nvPr>
        </p:nvSpPr>
        <p:spPr/>
        <p:txBody>
          <a:bodyPr>
            <a:normAutofit/>
          </a:bodyPr>
          <a:lstStyle/>
          <a:p>
            <a:r>
              <a:rPr lang="ru-RU" sz="2000" b="1" dirty="0">
                <a:solidFill>
                  <a:srgbClr val="FFC000"/>
                </a:solidFill>
              </a:rPr>
              <a:t>Гликоген</a:t>
            </a:r>
            <a:r>
              <a:rPr lang="ru-RU" sz="2000" dirty="0">
                <a:solidFill>
                  <a:srgbClr val="FFC000"/>
                </a:solidFill>
              </a:rPr>
              <a:t> — (</a:t>
            </a:r>
            <a:r>
              <a:rPr lang="ru-RU" sz="2000" b="1" dirty="0">
                <a:solidFill>
                  <a:srgbClr val="FFC000"/>
                </a:solidFill>
                <a:hlinkClick r:id="rId2" tooltip="Углерод"/>
              </a:rPr>
              <a:t>C</a:t>
            </a:r>
            <a:r>
              <a:rPr lang="ru-RU" sz="2000" baseline="-25000" dirty="0">
                <a:solidFill>
                  <a:srgbClr val="FFC000"/>
                </a:solidFill>
              </a:rPr>
              <a:t>6</a:t>
            </a:r>
            <a:r>
              <a:rPr lang="ru-RU" sz="2000" b="1" dirty="0">
                <a:solidFill>
                  <a:srgbClr val="FFC000"/>
                </a:solidFill>
                <a:hlinkClick r:id="rId3" tooltip="Водород"/>
              </a:rPr>
              <a:t>H</a:t>
            </a:r>
            <a:r>
              <a:rPr lang="ru-RU" sz="2000" baseline="-25000" dirty="0">
                <a:solidFill>
                  <a:srgbClr val="FFC000"/>
                </a:solidFill>
              </a:rPr>
              <a:t>10</a:t>
            </a:r>
            <a:r>
              <a:rPr lang="ru-RU" sz="2000" b="1" dirty="0">
                <a:solidFill>
                  <a:srgbClr val="FFC000"/>
                </a:solidFill>
                <a:hlinkClick r:id="rId4" tooltip="Кислород"/>
              </a:rPr>
              <a:t>O</a:t>
            </a:r>
            <a:r>
              <a:rPr lang="ru-RU" sz="2000" baseline="-25000" dirty="0">
                <a:solidFill>
                  <a:srgbClr val="FFC000"/>
                </a:solidFill>
              </a:rPr>
              <a:t>6</a:t>
            </a:r>
            <a:r>
              <a:rPr lang="ru-RU" sz="2000" dirty="0">
                <a:solidFill>
                  <a:srgbClr val="FFC000"/>
                </a:solidFill>
              </a:rPr>
              <a:t>)</a:t>
            </a:r>
            <a:r>
              <a:rPr lang="ru-RU" sz="2000" baseline="-25000" dirty="0">
                <a:solidFill>
                  <a:srgbClr val="FFC000"/>
                </a:solidFill>
              </a:rPr>
              <a:t>n</a:t>
            </a:r>
            <a:r>
              <a:rPr lang="ru-RU" sz="2000" dirty="0">
                <a:solidFill>
                  <a:srgbClr val="FFC000"/>
                </a:solidFill>
              </a:rPr>
              <a:t>, </a:t>
            </a:r>
            <a:r>
              <a:rPr lang="ru-RU" sz="2000" dirty="0" smtClean="0">
                <a:solidFill>
                  <a:srgbClr val="FFC000"/>
                </a:solidFill>
              </a:rPr>
              <a:t>полисахарид </a:t>
            </a:r>
            <a:r>
              <a:rPr lang="ru-RU" sz="2000" dirty="0">
                <a:solidFill>
                  <a:srgbClr val="FFC000"/>
                </a:solidFill>
              </a:rPr>
              <a:t>образованный остатками </a:t>
            </a:r>
            <a:r>
              <a:rPr lang="ru-RU" sz="2000" dirty="0" smtClean="0">
                <a:solidFill>
                  <a:srgbClr val="FFC000"/>
                </a:solidFill>
              </a:rPr>
              <a:t>глюкозы </a:t>
            </a:r>
            <a:r>
              <a:rPr lang="ru-RU" sz="2000" dirty="0">
                <a:solidFill>
                  <a:srgbClr val="FFC000"/>
                </a:solidFill>
              </a:rPr>
              <a:t>связанными α-1→4 связями (α-1→6 в местах разветвления); основной запасной </a:t>
            </a:r>
            <a:r>
              <a:rPr lang="ru-RU" sz="2000" u="sng" dirty="0" err="1" smtClean="0">
                <a:solidFill>
                  <a:srgbClr val="FFC000"/>
                </a:solidFill>
              </a:rPr>
              <a:t>углевод</a:t>
            </a:r>
            <a:r>
              <a:rPr lang="ru-RU" sz="2000" dirty="0" err="1" smtClean="0">
                <a:solidFill>
                  <a:srgbClr val="FFC000"/>
                </a:solidFill>
              </a:rPr>
              <a:t>животных</a:t>
            </a:r>
            <a:r>
              <a:rPr lang="ru-RU" sz="2000" dirty="0">
                <a:solidFill>
                  <a:srgbClr val="FFC000"/>
                </a:solidFill>
              </a:rPr>
              <a:t>. Гликоген является основной формой хранения глюкозы в животных клетках. Откладывается в виде гранул в </a:t>
            </a:r>
            <a:r>
              <a:rPr lang="ru-RU" sz="2000" dirty="0" err="1" smtClean="0">
                <a:solidFill>
                  <a:srgbClr val="FFC000"/>
                </a:solidFill>
              </a:rPr>
              <a:t>цитоплазмево</a:t>
            </a:r>
            <a:r>
              <a:rPr lang="ru-RU" sz="2000" dirty="0" smtClean="0">
                <a:solidFill>
                  <a:srgbClr val="FFC000"/>
                </a:solidFill>
              </a:rPr>
              <a:t> </a:t>
            </a:r>
            <a:r>
              <a:rPr lang="ru-RU" sz="2000" dirty="0">
                <a:solidFill>
                  <a:srgbClr val="FFC000"/>
                </a:solidFill>
              </a:rPr>
              <a:t>многих типах клеток (главным образом печени и мышц).</a:t>
            </a:r>
          </a:p>
        </p:txBody>
      </p:sp>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4088" y="3645024"/>
            <a:ext cx="3333750" cy="2219325"/>
          </a:xfrm>
          <a:prstGeom prst="rect">
            <a:avLst/>
          </a:prstGeom>
        </p:spPr>
      </p:pic>
      <p:pic>
        <p:nvPicPr>
          <p:cNvPr id="5" name="Рисунок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9512" y="3622438"/>
            <a:ext cx="3764732" cy="2232248"/>
          </a:xfrm>
          <a:prstGeom prst="rect">
            <a:avLst/>
          </a:prstGeom>
        </p:spPr>
      </p:pic>
    </p:spTree>
    <p:extLst>
      <p:ext uri="{BB962C8B-B14F-4D97-AF65-F5344CB8AC3E}">
        <p14:creationId xmlns:p14="http://schemas.microsoft.com/office/powerpoint/2010/main" val="398181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B0F0"/>
                </a:solidFill>
              </a:rPr>
              <a:t>Кристаллические отложения</a:t>
            </a:r>
            <a:endParaRPr lang="ru-RU" dirty="0">
              <a:solidFill>
                <a:srgbClr val="00B0F0"/>
              </a:solidFill>
            </a:endParaRPr>
          </a:p>
        </p:txBody>
      </p:sp>
      <p:sp>
        <p:nvSpPr>
          <p:cNvPr id="3" name="Объект 2"/>
          <p:cNvSpPr>
            <a:spLocks noGrp="1"/>
          </p:cNvSpPr>
          <p:nvPr>
            <p:ph sz="quarter" idx="13"/>
          </p:nvPr>
        </p:nvSpPr>
        <p:spPr>
          <a:xfrm>
            <a:off x="0" y="1412776"/>
            <a:ext cx="8534400" cy="5445224"/>
          </a:xfrm>
        </p:spPr>
        <p:txBody>
          <a:bodyPr/>
          <a:lstStyle/>
          <a:p>
            <a:r>
              <a:rPr lang="ru-RU" dirty="0"/>
              <a:t>В запасающих тканях различных органов, особенно в клубнях, луковицах, корневищах и др., в особом типе лейкопластов - амилопластах часть сахаров откладывается в виде зерен вторичного крахмала . Рост крахмальных зерен происходит путем наложения новых слоев крахмала на старые, поэтому они имеют слоистую структуру. Если имеется один центр, вокруг которого откладываются слои крахмала, то возникает простое зерно, если два и более, то образуется сложное зерно, состоящее как бы из нескольких простых.</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3891066"/>
            <a:ext cx="4067944" cy="2937056"/>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46" y="3356992"/>
            <a:ext cx="4788024" cy="3471130"/>
          </a:xfrm>
          <a:prstGeom prst="rect">
            <a:avLst/>
          </a:prstGeom>
        </p:spPr>
      </p:pic>
    </p:spTree>
    <p:extLst>
      <p:ext uri="{BB962C8B-B14F-4D97-AF65-F5344CB8AC3E}">
        <p14:creationId xmlns:p14="http://schemas.microsoft.com/office/powerpoint/2010/main" val="191597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 физическому состоянию</a:t>
            </a:r>
            <a:endParaRPr lang="ru-RU" dirty="0"/>
          </a:p>
        </p:txBody>
      </p:sp>
      <p:sp>
        <p:nvSpPr>
          <p:cNvPr id="3" name="Объект 2"/>
          <p:cNvSpPr>
            <a:spLocks noGrp="1"/>
          </p:cNvSpPr>
          <p:nvPr>
            <p:ph sz="quarter" idx="13"/>
          </p:nvPr>
        </p:nvSpPr>
        <p:spPr/>
        <p:txBody>
          <a:bodyPr>
            <a:normAutofit/>
          </a:bodyPr>
          <a:lstStyle/>
          <a:p>
            <a:pPr marL="0" indent="0">
              <a:buNone/>
            </a:pPr>
            <a:r>
              <a:rPr lang="ru-RU" sz="2800" dirty="0" smtClean="0"/>
              <a:t>Бывают </a:t>
            </a:r>
            <a:r>
              <a:rPr lang="ru-RU" sz="2800" dirty="0" smtClean="0">
                <a:solidFill>
                  <a:srgbClr val="FF0000"/>
                </a:solidFill>
              </a:rPr>
              <a:t>жидкие </a:t>
            </a:r>
            <a:r>
              <a:rPr lang="ru-RU" sz="2800" dirty="0"/>
              <a:t>и </a:t>
            </a:r>
            <a:r>
              <a:rPr lang="ru-RU" sz="2800" dirty="0">
                <a:solidFill>
                  <a:srgbClr val="FF0000"/>
                </a:solidFill>
              </a:rPr>
              <a:t>твердые</a:t>
            </a:r>
            <a:r>
              <a:rPr lang="ru-RU" sz="2800" dirty="0"/>
              <a:t> включения. К образованию включений ведет избыточное накопление веществ. Очень часто в виде включений откладываются запасные питательные </a:t>
            </a:r>
            <a:r>
              <a:rPr lang="ru-RU" sz="2800" dirty="0" smtClean="0"/>
              <a:t>вещества</a:t>
            </a:r>
          </a:p>
          <a:p>
            <a:pPr marL="0" indent="0">
              <a:buNone/>
            </a:pPr>
            <a:r>
              <a:rPr lang="ru-RU" sz="2800" dirty="0"/>
              <a:t>Включения имеют вид зерен, </a:t>
            </a:r>
            <a:r>
              <a:rPr lang="ru-RU" sz="2800" dirty="0" err="1"/>
              <a:t>глыбок</a:t>
            </a:r>
            <a:r>
              <a:rPr lang="ru-RU" sz="2800" dirty="0"/>
              <a:t>, капель, вакуолей, гранул различной величины и формы. </a:t>
            </a:r>
          </a:p>
        </p:txBody>
      </p:sp>
    </p:spTree>
    <p:extLst>
      <p:ext uri="{BB962C8B-B14F-4D97-AF65-F5344CB8AC3E}">
        <p14:creationId xmlns:p14="http://schemas.microsoft.com/office/powerpoint/2010/main" val="37547151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 зависимости от функционального назначения включения </a:t>
            </a:r>
            <a:r>
              <a:rPr lang="ru-RU" dirty="0" smtClean="0"/>
              <a:t>бывают</a:t>
            </a:r>
            <a:r>
              <a:rPr lang="ru-RU" dirty="0"/>
              <a:t> </a:t>
            </a:r>
          </a:p>
        </p:txBody>
      </p:sp>
      <p:sp>
        <p:nvSpPr>
          <p:cNvPr id="3" name="Объект 2"/>
          <p:cNvSpPr>
            <a:spLocks noGrp="1"/>
          </p:cNvSpPr>
          <p:nvPr>
            <p:ph sz="quarter" idx="13"/>
          </p:nvPr>
        </p:nvSpPr>
        <p:spPr/>
        <p:txBody>
          <a:bodyPr>
            <a:normAutofit fontScale="92500" lnSpcReduction="20000"/>
          </a:bodyPr>
          <a:lstStyle/>
          <a:p>
            <a:pPr marL="0" indent="0">
              <a:buNone/>
            </a:pPr>
            <a:r>
              <a:rPr lang="ru-RU" dirty="0"/>
              <a:t/>
            </a:r>
            <a:br>
              <a:rPr lang="ru-RU" dirty="0"/>
            </a:br>
            <a:r>
              <a:rPr lang="ru-RU" dirty="0"/>
              <a:t/>
            </a:r>
            <a:br>
              <a:rPr lang="ru-RU" dirty="0"/>
            </a:br>
            <a:r>
              <a:rPr lang="ru-RU" sz="2400" dirty="0"/>
              <a:t>трофические; </a:t>
            </a:r>
            <a:br>
              <a:rPr lang="ru-RU" sz="2400" dirty="0"/>
            </a:br>
            <a:r>
              <a:rPr lang="ru-RU" sz="2400" dirty="0"/>
              <a:t/>
            </a:r>
            <a:br>
              <a:rPr lang="ru-RU" sz="2400" dirty="0"/>
            </a:br>
            <a:r>
              <a:rPr lang="ru-RU" sz="2400" dirty="0"/>
              <a:t>секреты; </a:t>
            </a:r>
            <a:br>
              <a:rPr lang="ru-RU" sz="2400" dirty="0"/>
            </a:br>
            <a:r>
              <a:rPr lang="ru-RU" sz="2400" dirty="0"/>
              <a:t/>
            </a:r>
            <a:br>
              <a:rPr lang="ru-RU" sz="2400" dirty="0"/>
            </a:br>
            <a:r>
              <a:rPr lang="ru-RU" sz="2400" dirty="0" err="1"/>
              <a:t>инкреты</a:t>
            </a:r>
            <a:r>
              <a:rPr lang="ru-RU" sz="2400" dirty="0"/>
              <a:t>; </a:t>
            </a:r>
            <a:endParaRPr lang="ru-RU" sz="2400" dirty="0" smtClean="0"/>
          </a:p>
          <a:p>
            <a:pPr marL="0" indent="0">
              <a:buNone/>
            </a:pPr>
            <a:r>
              <a:rPr lang="ru-RU" sz="2400" dirty="0" smtClean="0"/>
              <a:t>экскреты</a:t>
            </a:r>
            <a:r>
              <a:rPr lang="ru-RU" sz="2400" dirty="0"/>
              <a:t/>
            </a:r>
            <a:br>
              <a:rPr lang="ru-RU" sz="2400" dirty="0"/>
            </a:br>
            <a:r>
              <a:rPr lang="ru-RU" sz="2400" dirty="0"/>
              <a:t/>
            </a:r>
            <a:br>
              <a:rPr lang="ru-RU" sz="2400" dirty="0"/>
            </a:br>
            <a:r>
              <a:rPr lang="ru-RU" sz="2400" dirty="0"/>
              <a:t>пигменты; </a:t>
            </a:r>
            <a:br>
              <a:rPr lang="ru-RU" sz="2400" dirty="0"/>
            </a:br>
            <a:r>
              <a:rPr lang="ru-RU" sz="2400" dirty="0"/>
              <a:t/>
            </a:r>
            <a:br>
              <a:rPr lang="ru-RU" sz="2400" dirty="0"/>
            </a:br>
            <a:r>
              <a:rPr lang="ru-RU" sz="2400" dirty="0"/>
              <a:t>экскреты и др. </a:t>
            </a:r>
            <a:br>
              <a:rPr lang="ru-RU" sz="2400" dirty="0"/>
            </a:br>
            <a:r>
              <a:rPr lang="ru-RU" sz="2400" dirty="0"/>
              <a:t/>
            </a:r>
            <a:br>
              <a:rPr lang="ru-RU" sz="2400" dirty="0"/>
            </a:br>
            <a:r>
              <a:rPr lang="ru-RU" sz="2400" dirty="0"/>
              <a:t>специальные включения (гемоглобин</a:t>
            </a:r>
            <a:r>
              <a:rPr lang="ru-RU" dirty="0"/>
              <a:t>) </a:t>
            </a:r>
          </a:p>
        </p:txBody>
      </p:sp>
    </p:spTree>
    <p:extLst>
      <p:ext uri="{BB962C8B-B14F-4D97-AF65-F5344CB8AC3E}">
        <p14:creationId xmlns:p14="http://schemas.microsoft.com/office/powerpoint/2010/main" val="23363387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a:t>Секреты и </a:t>
            </a:r>
            <a:r>
              <a:rPr lang="ru-RU" i="1" dirty="0" err="1" smtClean="0"/>
              <a:t>инкреты</a:t>
            </a:r>
            <a:r>
              <a:rPr lang="ru-RU" dirty="0"/>
              <a:t/>
            </a:r>
            <a:br>
              <a:rPr lang="ru-RU" dirty="0"/>
            </a:br>
            <a:endParaRPr lang="ru-RU" dirty="0"/>
          </a:p>
        </p:txBody>
      </p:sp>
      <p:sp>
        <p:nvSpPr>
          <p:cNvPr id="3" name="Объект 2"/>
          <p:cNvSpPr>
            <a:spLocks noGrp="1"/>
          </p:cNvSpPr>
          <p:nvPr>
            <p:ph sz="quarter" idx="13"/>
          </p:nvPr>
        </p:nvSpPr>
        <p:spPr>
          <a:xfrm>
            <a:off x="609600" y="1600200"/>
            <a:ext cx="7924800" cy="4997152"/>
          </a:xfrm>
        </p:spPr>
        <p:txBody>
          <a:bodyPr>
            <a:normAutofit fontScale="25000" lnSpcReduction="20000"/>
          </a:bodyPr>
          <a:lstStyle/>
          <a:p>
            <a:pPr marL="0" indent="0">
              <a:buNone/>
            </a:pPr>
            <a:r>
              <a:rPr lang="ru-RU" sz="8000" b="1" dirty="0">
                <a:solidFill>
                  <a:srgbClr val="00B050"/>
                </a:solidFill>
                <a:cs typeface="Aharoni" pitchFamily="2" charset="-79"/>
              </a:rPr>
              <a:t>Секрет</a:t>
            </a:r>
            <a:r>
              <a:rPr lang="ru-RU" sz="8000" dirty="0">
                <a:cs typeface="Aharoni" pitchFamily="2" charset="-79"/>
              </a:rPr>
              <a:t> — </a:t>
            </a:r>
            <a:r>
              <a:rPr lang="ru-RU" sz="8000" dirty="0" err="1" smtClean="0">
                <a:solidFill>
                  <a:srgbClr val="FF0000"/>
                </a:solidFill>
                <a:cs typeface="Aharoni" pitchFamily="2" charset="-79"/>
              </a:rPr>
              <a:t>жидкоость</a:t>
            </a:r>
            <a:r>
              <a:rPr lang="ru-RU" sz="8000" dirty="0" smtClean="0">
                <a:cs typeface="Aharoni" pitchFamily="2" charset="-79"/>
              </a:rPr>
              <a:t>, </a:t>
            </a:r>
            <a:r>
              <a:rPr lang="ru-RU" sz="8000" dirty="0">
                <a:cs typeface="Aharoni" pitchFamily="2" charset="-79"/>
              </a:rPr>
              <a:t>выделяемая клетками и содержащая биологически активные вещества. Органы, выделяющие секрет, называются </a:t>
            </a:r>
            <a:r>
              <a:rPr lang="ru-RU" sz="8000" dirty="0">
                <a:cs typeface="Aharoni" pitchFamily="2" charset="-79"/>
                <a:hlinkClick r:id="rId2" tooltip="Железа"/>
              </a:rPr>
              <a:t>железами</a:t>
            </a:r>
            <a:r>
              <a:rPr lang="ru-RU" sz="8000" dirty="0" smtClean="0">
                <a:cs typeface="Aharoni" pitchFamily="2" charset="-79"/>
              </a:rPr>
              <a:t>.</a:t>
            </a:r>
          </a:p>
          <a:p>
            <a:pPr marL="0" indent="0">
              <a:buNone/>
            </a:pPr>
            <a:endParaRPr lang="ru-RU" sz="8000" i="1" dirty="0" smtClean="0">
              <a:cs typeface="Aharoni" pitchFamily="2" charset="-79"/>
            </a:endParaRPr>
          </a:p>
          <a:p>
            <a:pPr marL="0" indent="0">
              <a:buNone/>
            </a:pPr>
            <a:r>
              <a:rPr lang="ru-RU" sz="8000" b="1" dirty="0">
                <a:solidFill>
                  <a:srgbClr val="00B050"/>
                </a:solidFill>
                <a:cs typeface="Aharoni" pitchFamily="2" charset="-79"/>
              </a:rPr>
              <a:t>ИНКРЕТЫ</a:t>
            </a:r>
            <a:r>
              <a:rPr lang="ru-RU" sz="8000" b="1" dirty="0">
                <a:cs typeface="Aharoni" pitchFamily="2" charset="-79"/>
              </a:rPr>
              <a:t> </a:t>
            </a:r>
            <a:r>
              <a:rPr lang="ru-RU" sz="8000" dirty="0">
                <a:cs typeface="Aharoni" pitchFamily="2" charset="-79"/>
              </a:rPr>
              <a:t>-</a:t>
            </a:r>
            <a:r>
              <a:rPr lang="ru-RU" sz="8000" dirty="0" smtClean="0">
                <a:cs typeface="Aharoni" pitchFamily="2" charset="-79"/>
              </a:rPr>
              <a:t>секреты </a:t>
            </a:r>
            <a:r>
              <a:rPr lang="ru-RU" sz="8000" dirty="0">
                <a:cs typeface="Aharoni" pitchFamily="2" charset="-79"/>
              </a:rPr>
              <a:t>желез внутренней секреции, выделяемые в кровь и лимфу</a:t>
            </a:r>
            <a:r>
              <a:rPr lang="ru-RU" sz="8000" dirty="0" smtClean="0">
                <a:cs typeface="Aharoni" pitchFamily="2" charset="-79"/>
              </a:rPr>
              <a:t>.</a:t>
            </a:r>
          </a:p>
          <a:p>
            <a:pPr marL="0" indent="0">
              <a:buNone/>
            </a:pPr>
            <a:endParaRPr lang="ru-RU" sz="8000" dirty="0">
              <a:cs typeface="Aharoni" pitchFamily="2" charset="-79"/>
            </a:endParaRPr>
          </a:p>
          <a:p>
            <a:pPr marL="0" indent="0">
              <a:buNone/>
            </a:pPr>
            <a:r>
              <a:rPr lang="ru-RU" sz="9600" i="1" dirty="0">
                <a:solidFill>
                  <a:srgbClr val="00B050"/>
                </a:solidFill>
                <a:cs typeface="Aharoni" pitchFamily="2" charset="-79"/>
              </a:rPr>
              <a:t>Экскреты</a:t>
            </a:r>
            <a:r>
              <a:rPr lang="ru-RU" sz="8000" dirty="0">
                <a:cs typeface="Aharoni" pitchFamily="2" charset="-79"/>
              </a:rPr>
              <a:t> — конечные продукты жизнедеятельности клетки, подлежащие удалению из неё</a:t>
            </a:r>
            <a:r>
              <a:rPr lang="ru-RU" sz="8000" dirty="0" smtClean="0">
                <a:cs typeface="Aharoni" pitchFamily="2" charset="-79"/>
              </a:rPr>
              <a:t>.</a:t>
            </a:r>
          </a:p>
          <a:p>
            <a:pPr marL="0" indent="0">
              <a:buNone/>
            </a:pPr>
            <a:endParaRPr lang="ru-RU" sz="8000" dirty="0">
              <a:cs typeface="Aharoni" pitchFamily="2" charset="-79"/>
            </a:endParaRPr>
          </a:p>
          <a:p>
            <a:pPr marL="0" indent="0">
              <a:buNone/>
            </a:pPr>
            <a:r>
              <a:rPr lang="ru-RU" sz="8000" i="1" dirty="0">
                <a:cs typeface="Aharoni" pitchFamily="2" charset="-79"/>
              </a:rPr>
              <a:t>Секреты и </a:t>
            </a:r>
            <a:r>
              <a:rPr lang="ru-RU" sz="8000" i="1" dirty="0" err="1">
                <a:cs typeface="Aharoni" pitchFamily="2" charset="-79"/>
              </a:rPr>
              <a:t>инкреты</a:t>
            </a:r>
            <a:r>
              <a:rPr lang="ru-RU" sz="8000" dirty="0">
                <a:cs typeface="Aharoni" pitchFamily="2" charset="-79"/>
              </a:rPr>
              <a:t> накапливаются в железистых клетках, так как являются специфическими продуктами их функциональной активности</a:t>
            </a:r>
            <a:r>
              <a:rPr lang="ru-RU" sz="3400" dirty="0"/>
              <a:t/>
            </a:r>
            <a:br>
              <a:rPr lang="ru-RU" sz="3400" dirty="0"/>
            </a:br>
            <a:r>
              <a:rPr lang="ru-RU" sz="3400" dirty="0" smtClean="0"/>
              <a:t>    </a:t>
            </a:r>
          </a:p>
          <a:p>
            <a:endParaRPr lang="ru-RU" sz="3400" i="1" dirty="0" smtClean="0"/>
          </a:p>
          <a:p>
            <a:pPr marL="0" indent="0">
              <a:buNone/>
            </a:pPr>
            <a:r>
              <a:rPr lang="ru-RU" sz="3400" i="1" dirty="0" smtClean="0"/>
              <a:t> </a:t>
            </a:r>
          </a:p>
          <a:p>
            <a:pPr marL="0" indent="0">
              <a:buNone/>
            </a:pPr>
            <a:endParaRPr lang="ru-RU" sz="3400" i="1" dirty="0"/>
          </a:p>
          <a:p>
            <a:pPr marL="0" indent="0">
              <a:buNone/>
            </a:pPr>
            <a:r>
              <a:rPr lang="ru-RU" sz="3400" dirty="0" smtClean="0"/>
              <a:t>. </a:t>
            </a:r>
            <a:endParaRPr lang="ru-RU" sz="3400" dirty="0"/>
          </a:p>
          <a:p>
            <a:pPr marL="0" indent="0">
              <a:buNone/>
            </a:pPr>
            <a:endParaRPr lang="ru-RU" sz="5500" dirty="0"/>
          </a:p>
          <a:p>
            <a:endParaRPr lang="ru-RU" dirty="0"/>
          </a:p>
        </p:txBody>
      </p:sp>
    </p:spTree>
    <p:extLst>
      <p:ext uri="{BB962C8B-B14F-4D97-AF65-F5344CB8AC3E}">
        <p14:creationId xmlns:p14="http://schemas.microsoft.com/office/powerpoint/2010/main" val="35940905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b="1" dirty="0"/>
              <a:t>Биологические</a:t>
            </a:r>
            <a:r>
              <a:rPr lang="ru-RU" dirty="0" smtClean="0"/>
              <a:t> </a:t>
            </a:r>
            <a:r>
              <a:rPr lang="ru-RU" dirty="0" err="1" smtClean="0"/>
              <a:t>Пигментны</a:t>
            </a:r>
            <a:r>
              <a:rPr lang="ru-RU" dirty="0"/>
              <a:t> </a:t>
            </a:r>
          </a:p>
        </p:txBody>
      </p:sp>
      <p:sp>
        <p:nvSpPr>
          <p:cNvPr id="3" name="Объект 2"/>
          <p:cNvSpPr>
            <a:spLocks noGrp="1"/>
          </p:cNvSpPr>
          <p:nvPr>
            <p:ph sz="quarter" idx="13"/>
          </p:nvPr>
        </p:nvSpPr>
        <p:spPr/>
        <p:txBody>
          <a:bodyPr>
            <a:normAutofit/>
          </a:bodyPr>
          <a:lstStyle/>
          <a:p>
            <a:pPr marL="0" indent="0">
              <a:buNone/>
            </a:pPr>
            <a:r>
              <a:rPr lang="ru-RU" sz="2800" b="1" dirty="0">
                <a:cs typeface="Aharoni" pitchFamily="2" charset="-79"/>
              </a:rPr>
              <a:t>Биологические пигменты</a:t>
            </a:r>
            <a:r>
              <a:rPr lang="ru-RU" sz="2800" dirty="0">
                <a:cs typeface="Aharoni" pitchFamily="2" charset="-79"/>
              </a:rPr>
              <a:t>  — окрашенные вещества, </a:t>
            </a:r>
            <a:r>
              <a:rPr lang="ru-RU" sz="2800" dirty="0" smtClean="0">
                <a:cs typeface="Aharoni" pitchFamily="2" charset="-79"/>
              </a:rPr>
              <a:t>входящие </a:t>
            </a:r>
            <a:r>
              <a:rPr lang="ru-RU" sz="2800" dirty="0">
                <a:cs typeface="Aharoni" pitchFamily="2" charset="-79"/>
              </a:rPr>
              <a:t>в состав </a:t>
            </a:r>
            <a:r>
              <a:rPr lang="ru-RU" sz="2800" dirty="0">
                <a:solidFill>
                  <a:srgbClr val="FF0000"/>
                </a:solidFill>
                <a:cs typeface="Aharoni" pitchFamily="2" charset="-79"/>
                <a:hlinkClick r:id="rId2" tooltip="Ткань (биология)"/>
              </a:rPr>
              <a:t>тканей</a:t>
            </a:r>
            <a:r>
              <a:rPr lang="ru-RU" sz="2800" dirty="0">
                <a:solidFill>
                  <a:srgbClr val="FF0000"/>
                </a:solidFill>
                <a:cs typeface="Aharoni" pitchFamily="2" charset="-79"/>
              </a:rPr>
              <a:t> </a:t>
            </a:r>
            <a:r>
              <a:rPr lang="ru-RU" sz="2800" dirty="0" smtClean="0">
                <a:cs typeface="Aharoni" pitchFamily="2" charset="-79"/>
              </a:rPr>
              <a:t>организмов</a:t>
            </a:r>
          </a:p>
          <a:p>
            <a:pPr marL="0" indent="0">
              <a:buNone/>
            </a:pPr>
            <a:r>
              <a:rPr lang="ru-RU" sz="2800" b="1" dirty="0" err="1">
                <a:cs typeface="Aharoni" pitchFamily="2" charset="-79"/>
              </a:rPr>
              <a:t>Каротиноиды</a:t>
            </a:r>
            <a:endParaRPr lang="ru-RU" sz="2800" b="1" dirty="0">
              <a:cs typeface="Aharoni" pitchFamily="2" charset="-79"/>
            </a:endParaRPr>
          </a:p>
          <a:p>
            <a:pPr marL="0" indent="0">
              <a:buNone/>
            </a:pPr>
            <a:r>
              <a:rPr lang="ru-RU" sz="2800" b="1" dirty="0">
                <a:cs typeface="Aharoni" pitchFamily="2" charset="-79"/>
              </a:rPr>
              <a:t>Хиноны</a:t>
            </a:r>
          </a:p>
          <a:p>
            <a:pPr marL="0" indent="0">
              <a:buNone/>
            </a:pPr>
            <a:r>
              <a:rPr lang="ru-RU" sz="2800" b="1" dirty="0" err="1">
                <a:cs typeface="Aharoni" pitchFamily="2" charset="-79"/>
              </a:rPr>
              <a:t>Флавоноиды</a:t>
            </a:r>
            <a:endParaRPr lang="ru-RU" sz="2800" b="1" dirty="0">
              <a:cs typeface="Aharoni" pitchFamily="2" charset="-79"/>
            </a:endParaRPr>
          </a:p>
          <a:p>
            <a:pPr marL="0" indent="0">
              <a:buNone/>
            </a:pPr>
            <a:r>
              <a:rPr lang="ru-RU" sz="2800" u="sng" dirty="0" smtClean="0">
                <a:cs typeface="Aharoni" pitchFamily="2" charset="-79"/>
              </a:rPr>
              <a:t>Меланин</a:t>
            </a:r>
            <a:endParaRPr lang="ru-RU" sz="2800" dirty="0">
              <a:cs typeface="Aharoni" pitchFamily="2" charset="-79"/>
            </a:endParaRPr>
          </a:p>
        </p:txBody>
      </p:sp>
    </p:spTree>
    <p:extLst>
      <p:ext uri="{BB962C8B-B14F-4D97-AF65-F5344CB8AC3E}">
        <p14:creationId xmlns:p14="http://schemas.microsoft.com/office/powerpoint/2010/main" val="2311169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5000">
              <a:srgbClr val="474747"/>
            </a:gs>
            <a:gs pos="83000">
              <a:srgbClr val="FFFF00"/>
            </a:gs>
            <a:gs pos="7000">
              <a:srgbClr val="474747"/>
            </a:gs>
            <a:gs pos="98000">
              <a:schemeClr val="bg1">
                <a:tint val="100000"/>
                <a:shade val="90000"/>
                <a:alpha val="100000"/>
              </a:schemeClr>
            </a:gs>
            <a:gs pos="100000">
              <a:schemeClr val="bg1">
                <a:tint val="100000"/>
                <a:shade val="80000"/>
                <a:alpha val="10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5400" dirty="0" err="1" smtClean="0">
                <a:solidFill>
                  <a:srgbClr val="C00000"/>
                </a:solidFill>
              </a:rPr>
              <a:t>КарОтиноиды</a:t>
            </a:r>
            <a:endParaRPr lang="ru-RU" sz="5400" dirty="0">
              <a:solidFill>
                <a:srgbClr val="C00000"/>
              </a:solidFill>
            </a:endParaRPr>
          </a:p>
        </p:txBody>
      </p:sp>
      <p:sp>
        <p:nvSpPr>
          <p:cNvPr id="3" name="Объект 2"/>
          <p:cNvSpPr>
            <a:spLocks noGrp="1"/>
          </p:cNvSpPr>
          <p:nvPr>
            <p:ph sz="quarter" idx="13"/>
          </p:nvPr>
        </p:nvSpPr>
        <p:spPr>
          <a:xfrm>
            <a:off x="609600" y="1600200"/>
            <a:ext cx="7924800" cy="4349080"/>
          </a:xfrm>
        </p:spPr>
        <p:txBody>
          <a:bodyPr>
            <a:normAutofit lnSpcReduction="10000"/>
          </a:bodyPr>
          <a:lstStyle/>
          <a:p>
            <a:r>
              <a:rPr lang="ru-RU" sz="2400" dirty="0" err="1">
                <a:solidFill>
                  <a:srgbClr val="C00000"/>
                </a:solidFill>
              </a:rPr>
              <a:t>Каротиноиды</a:t>
            </a:r>
            <a:r>
              <a:rPr lang="ru-RU" sz="2400" dirty="0">
                <a:solidFill>
                  <a:srgbClr val="C00000"/>
                </a:solidFill>
              </a:rPr>
              <a:t> — наиболее распространённый класс биологических пигментов. Они обнаружены у большинства живых существ, в том числе у всех без исключений растений, многих </a:t>
            </a:r>
            <a:r>
              <a:rPr lang="ru-RU" sz="2400" dirty="0" smtClean="0">
                <a:solidFill>
                  <a:srgbClr val="C00000"/>
                </a:solidFill>
              </a:rPr>
              <a:t>микроорганизмов. </a:t>
            </a:r>
            <a:r>
              <a:rPr lang="ru-RU" sz="2400" dirty="0" err="1" smtClean="0">
                <a:solidFill>
                  <a:srgbClr val="C00000"/>
                </a:solidFill>
              </a:rPr>
              <a:t>Каротиноиды</a:t>
            </a:r>
            <a:r>
              <a:rPr lang="ru-RU" sz="2400" dirty="0" smtClean="0">
                <a:solidFill>
                  <a:srgbClr val="C00000"/>
                </a:solidFill>
              </a:rPr>
              <a:t>  </a:t>
            </a:r>
            <a:r>
              <a:rPr lang="ru-RU" sz="2400" dirty="0">
                <a:solidFill>
                  <a:srgbClr val="C00000"/>
                </a:solidFill>
              </a:rPr>
              <a:t>обуславливают окраску многих животных, особенно насекомых, птиц и рыб. </a:t>
            </a:r>
            <a:r>
              <a:rPr lang="ru-RU" sz="2400" dirty="0" err="1">
                <a:solidFill>
                  <a:srgbClr val="C00000"/>
                </a:solidFill>
              </a:rPr>
              <a:t>Каротиноиды</a:t>
            </a:r>
            <a:r>
              <a:rPr lang="ru-RU" sz="2400" dirty="0">
                <a:solidFill>
                  <a:srgbClr val="C00000"/>
                </a:solidFill>
              </a:rPr>
              <a:t> </a:t>
            </a:r>
            <a:r>
              <a:rPr lang="ru-RU" sz="2400" dirty="0" smtClean="0">
                <a:solidFill>
                  <a:srgbClr val="C00000"/>
                </a:solidFill>
              </a:rPr>
              <a:t> и </a:t>
            </a:r>
            <a:r>
              <a:rPr lang="ru-RU" sz="2400" dirty="0">
                <a:solidFill>
                  <a:srgbClr val="C00000"/>
                </a:solidFill>
              </a:rPr>
              <a:t>их производные, помимо прочего, являются основой зрительных пигментов, отвечающих за восприятие света и цвета у </a:t>
            </a:r>
            <a:r>
              <a:rPr lang="ru-RU" sz="2400" dirty="0" smtClean="0">
                <a:solidFill>
                  <a:srgbClr val="C00000"/>
                </a:solidFill>
              </a:rPr>
              <a:t>животных</a:t>
            </a:r>
            <a:endParaRPr lang="ru-RU" sz="2400" dirty="0">
              <a:solidFill>
                <a:srgbClr val="C00000"/>
              </a:solidFill>
            </a:endParaRPr>
          </a:p>
          <a:p>
            <a:r>
              <a:rPr lang="ru-RU" sz="2400" dirty="0">
                <a:solidFill>
                  <a:srgbClr val="C00000"/>
                </a:solidFill>
              </a:rPr>
              <a:t>К </a:t>
            </a:r>
            <a:r>
              <a:rPr lang="ru-RU" sz="2400" dirty="0" err="1" smtClean="0">
                <a:solidFill>
                  <a:srgbClr val="C00000"/>
                </a:solidFill>
              </a:rPr>
              <a:t>каротиноидам</a:t>
            </a:r>
            <a:r>
              <a:rPr lang="ru-RU" sz="2400" dirty="0" smtClean="0">
                <a:solidFill>
                  <a:srgbClr val="C00000"/>
                </a:solidFill>
              </a:rPr>
              <a:t>   </a:t>
            </a:r>
            <a:r>
              <a:rPr lang="ru-RU" sz="2400" dirty="0">
                <a:solidFill>
                  <a:srgbClr val="C00000"/>
                </a:solidFill>
              </a:rPr>
              <a:t>относятся такие пигменты, как </a:t>
            </a:r>
            <a:r>
              <a:rPr lang="ru-RU" sz="2400" dirty="0" smtClean="0">
                <a:solidFill>
                  <a:srgbClr val="C00000"/>
                </a:solidFill>
              </a:rPr>
              <a:t>каротин</a:t>
            </a:r>
            <a:r>
              <a:rPr lang="ru-RU" sz="2400" dirty="0">
                <a:solidFill>
                  <a:srgbClr val="C00000"/>
                </a:solidFill>
              </a:rPr>
              <a:t> </a:t>
            </a:r>
            <a:r>
              <a:rPr lang="ru-RU" sz="2400" dirty="0" err="1" smtClean="0">
                <a:solidFill>
                  <a:srgbClr val="C00000"/>
                </a:solidFill>
              </a:rPr>
              <a:t>гематохром</a:t>
            </a:r>
            <a:r>
              <a:rPr lang="ru-RU" sz="2400" dirty="0" smtClean="0">
                <a:solidFill>
                  <a:srgbClr val="C00000"/>
                </a:solidFill>
              </a:rPr>
              <a:t> ,</a:t>
            </a:r>
            <a:r>
              <a:rPr lang="ru-RU" sz="2400" dirty="0">
                <a:solidFill>
                  <a:srgbClr val="C00000"/>
                </a:solidFill>
              </a:rPr>
              <a:t> ксантофилл, </a:t>
            </a:r>
            <a:r>
              <a:rPr lang="ru-RU" sz="2400" dirty="0" err="1" smtClean="0">
                <a:solidFill>
                  <a:srgbClr val="C00000"/>
                </a:solidFill>
              </a:rPr>
              <a:t>ликопин</a:t>
            </a:r>
            <a:r>
              <a:rPr lang="ru-RU" sz="2400" dirty="0">
                <a:solidFill>
                  <a:srgbClr val="C00000"/>
                </a:solidFill>
              </a:rPr>
              <a:t>, </a:t>
            </a:r>
            <a:r>
              <a:rPr lang="ru-RU" sz="2400" dirty="0" err="1" smtClean="0">
                <a:solidFill>
                  <a:srgbClr val="C00000"/>
                </a:solidFill>
              </a:rPr>
              <a:t>лютеин</a:t>
            </a:r>
            <a:r>
              <a:rPr lang="ru-RU" sz="2400" dirty="0" smtClean="0">
                <a:solidFill>
                  <a:srgbClr val="C00000"/>
                </a:solidFill>
              </a:rPr>
              <a:t>  ,</a:t>
            </a:r>
            <a:r>
              <a:rPr lang="ru-RU" sz="2400" dirty="0">
                <a:solidFill>
                  <a:srgbClr val="C00000"/>
                </a:solidFill>
              </a:rPr>
              <a:t> родопсин (зрительный пурпур) и другие.</a:t>
            </a:r>
          </a:p>
          <a:p>
            <a:endParaRPr lang="ru-RU" dirty="0"/>
          </a:p>
        </p:txBody>
      </p:sp>
    </p:spTree>
    <p:extLst>
      <p:ext uri="{BB962C8B-B14F-4D97-AF65-F5344CB8AC3E}">
        <p14:creationId xmlns:p14="http://schemas.microsoft.com/office/powerpoint/2010/main" val="511569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Каротиноиды</a:t>
            </a:r>
            <a:endParaRPr lang="ru-RU" dirty="0"/>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67544" y="1700808"/>
            <a:ext cx="3456384" cy="2707501"/>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501008"/>
            <a:ext cx="3917235" cy="2448272"/>
          </a:xfrm>
          <a:prstGeom prst="rect">
            <a:avLst/>
          </a:prstGeom>
        </p:spPr>
      </p:pic>
    </p:spTree>
    <p:extLst>
      <p:ext uri="{BB962C8B-B14F-4D97-AF65-F5344CB8AC3E}">
        <p14:creationId xmlns:p14="http://schemas.microsoft.com/office/powerpoint/2010/main" val="183346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5400" dirty="0" smtClean="0">
                <a:solidFill>
                  <a:srgbClr val="00B0F0"/>
                </a:solidFill>
              </a:rPr>
              <a:t>хиноны</a:t>
            </a:r>
            <a:endParaRPr lang="ru-RU" sz="5400" dirty="0">
              <a:solidFill>
                <a:srgbClr val="00B0F0"/>
              </a:solidFill>
            </a:endParaRPr>
          </a:p>
        </p:txBody>
      </p:sp>
      <p:sp>
        <p:nvSpPr>
          <p:cNvPr id="3" name="Объект 2"/>
          <p:cNvSpPr>
            <a:spLocks noGrp="1"/>
          </p:cNvSpPr>
          <p:nvPr>
            <p:ph sz="quarter" idx="13"/>
          </p:nvPr>
        </p:nvSpPr>
        <p:spPr/>
        <p:txBody>
          <a:bodyPr/>
          <a:lstStyle/>
          <a:p>
            <a:r>
              <a:rPr lang="ru-RU" sz="1600" dirty="0">
                <a:solidFill>
                  <a:srgbClr val="92D050"/>
                </a:solidFill>
              </a:rPr>
              <a:t>Хиноны — химические соединения, производные моноциклических или полициклических ароматических углеводородов, в составе которых присутствует </a:t>
            </a:r>
            <a:r>
              <a:rPr lang="ru-RU" sz="1600" dirty="0" err="1">
                <a:solidFill>
                  <a:srgbClr val="92D050"/>
                </a:solidFill>
              </a:rPr>
              <a:t>ненасыщеный</a:t>
            </a:r>
            <a:r>
              <a:rPr lang="ru-RU" sz="1600" dirty="0">
                <a:solidFill>
                  <a:srgbClr val="92D050"/>
                </a:solidFill>
              </a:rPr>
              <a:t> циклический </a:t>
            </a:r>
            <a:r>
              <a:rPr lang="ru-RU" sz="1600" dirty="0" err="1" smtClean="0">
                <a:solidFill>
                  <a:srgbClr val="92D050"/>
                </a:solidFill>
              </a:rPr>
              <a:t>дикетон</a:t>
            </a:r>
            <a:r>
              <a:rPr lang="ru-RU" sz="1600" dirty="0">
                <a:solidFill>
                  <a:srgbClr val="92D050"/>
                </a:solidFill>
              </a:rPr>
              <a:t> </a:t>
            </a:r>
            <a:r>
              <a:rPr lang="ru-RU" sz="1600" dirty="0" smtClean="0">
                <a:solidFill>
                  <a:srgbClr val="92D050"/>
                </a:solidFill>
              </a:rPr>
              <a:t>. </a:t>
            </a:r>
            <a:r>
              <a:rPr lang="ru-RU" sz="1600" dirty="0">
                <a:solidFill>
                  <a:srgbClr val="92D050"/>
                </a:solidFill>
              </a:rPr>
              <a:t>Их окраска варьирует от бледно-жёлтой до оранжевой, красной, пурпурной, коричневой и почти чёрной. Обнаружены у многих </a:t>
            </a:r>
            <a:r>
              <a:rPr lang="ru-RU" sz="1600" dirty="0" smtClean="0">
                <a:solidFill>
                  <a:srgbClr val="92D050"/>
                </a:solidFill>
              </a:rPr>
              <a:t>грибов</a:t>
            </a:r>
            <a:r>
              <a:rPr lang="ru-RU" sz="1600" dirty="0">
                <a:solidFill>
                  <a:srgbClr val="92D050"/>
                </a:solidFill>
              </a:rPr>
              <a:t> лишайников и в некоторых группах беспозвоночных. Широко используемый краситель </a:t>
            </a:r>
            <a:r>
              <a:rPr lang="ru-RU" sz="1600" dirty="0" smtClean="0">
                <a:solidFill>
                  <a:srgbClr val="92D050"/>
                </a:solidFill>
              </a:rPr>
              <a:t>ализарин</a:t>
            </a:r>
            <a:r>
              <a:rPr lang="ru-RU" sz="1600" dirty="0">
                <a:solidFill>
                  <a:srgbClr val="92D050"/>
                </a:solidFill>
              </a:rPr>
              <a:t> </a:t>
            </a:r>
            <a:r>
              <a:rPr lang="ru-RU" sz="1600" dirty="0" smtClean="0">
                <a:solidFill>
                  <a:srgbClr val="92D050"/>
                </a:solidFill>
              </a:rPr>
              <a:t>относится </a:t>
            </a:r>
            <a:r>
              <a:rPr lang="ru-RU" sz="1600" dirty="0">
                <a:solidFill>
                  <a:srgbClr val="92D050"/>
                </a:solidFill>
              </a:rPr>
              <a:t>к группе </a:t>
            </a:r>
            <a:r>
              <a:rPr lang="ru-RU" sz="1600" dirty="0" smtClean="0">
                <a:solidFill>
                  <a:srgbClr val="92D050"/>
                </a:solidFill>
              </a:rPr>
              <a:t>хинонов</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0139" y="3459832"/>
            <a:ext cx="3168352" cy="2683042"/>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7534" y="3429000"/>
            <a:ext cx="3960440" cy="2322258"/>
          </a:xfrm>
          <a:prstGeom prst="rect">
            <a:avLst/>
          </a:prstGeom>
        </p:spPr>
      </p:pic>
    </p:spTree>
    <p:extLst>
      <p:ext uri="{BB962C8B-B14F-4D97-AF65-F5344CB8AC3E}">
        <p14:creationId xmlns:p14="http://schemas.microsoft.com/office/powerpoint/2010/main" val="41842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E6408AB3F7DE0343898DF6E857A4D6B1" ma:contentTypeVersion="0" ma:contentTypeDescription="Создание документа." ma:contentTypeScope="" ma:versionID="b70f921e3343e55b20b62dd8c3197a81">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1A9BD2-2881-4917-87A3-45650D7DEBCD}"/>
</file>

<file path=customXml/itemProps2.xml><?xml version="1.0" encoding="utf-8"?>
<ds:datastoreItem xmlns:ds="http://schemas.openxmlformats.org/officeDocument/2006/customXml" ds:itemID="{B31F1DC7-EFC1-4F5E-8CDA-ED34293A718D}"/>
</file>

<file path=customXml/itemProps3.xml><?xml version="1.0" encoding="utf-8"?>
<ds:datastoreItem xmlns:ds="http://schemas.openxmlformats.org/officeDocument/2006/customXml" ds:itemID="{1F5F0464-2AC9-46C9-BFE1-FAA83256E6B6}"/>
</file>

<file path=docProps/app.xml><?xml version="1.0" encoding="utf-8"?>
<Properties xmlns="http://schemas.openxmlformats.org/officeDocument/2006/extended-properties" xmlns:vt="http://schemas.openxmlformats.org/officeDocument/2006/docPropsVTypes">
  <Template>Horizon</Template>
  <TotalTime>161</TotalTime>
  <Words>546</Words>
  <Application>Microsoft Office PowerPoint</Application>
  <PresentationFormat>Экран (4:3)</PresentationFormat>
  <Paragraphs>67</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Горизонт</vt:lpstr>
      <vt:lpstr>Клеточные включения</vt:lpstr>
      <vt:lpstr>В клетке</vt:lpstr>
      <vt:lpstr>По физическому состоянию</vt:lpstr>
      <vt:lpstr>В зависимости от функционального назначения включения бывают </vt:lpstr>
      <vt:lpstr>Секреты и инкреты </vt:lpstr>
      <vt:lpstr>Биологические Пигментны </vt:lpstr>
      <vt:lpstr>КарОтиноиды</vt:lpstr>
      <vt:lpstr>Каротиноиды</vt:lpstr>
      <vt:lpstr>хиноны</vt:lpstr>
      <vt:lpstr>Хиноны в клетках грибов</vt:lpstr>
      <vt:lpstr>Флавоноиды</vt:lpstr>
      <vt:lpstr>Пигменты на основе порфирина </vt:lpstr>
      <vt:lpstr>Гемоглобин</vt:lpstr>
      <vt:lpstr>ТОП-10 продуктов для повышения гемоглобина </vt:lpstr>
      <vt:lpstr>Хлорофилл </vt:lpstr>
      <vt:lpstr>антоцианины</vt:lpstr>
      <vt:lpstr>Меланин</vt:lpstr>
      <vt:lpstr>Люцеферины</vt:lpstr>
      <vt:lpstr>Среди трофических включений важную роль играют жиры и углеводы</vt:lpstr>
      <vt:lpstr>Углеводы</vt:lpstr>
      <vt:lpstr>Крахмал</vt:lpstr>
      <vt:lpstr>Кристаллы различных белков</vt:lpstr>
      <vt:lpstr>Белки</vt:lpstr>
      <vt:lpstr>Гликоген</vt:lpstr>
      <vt:lpstr>Кристаллические отложения</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Клеточные включения</dc:title>
  <dc:creator>Павел</dc:creator>
  <cp:lastModifiedBy>kafedra</cp:lastModifiedBy>
  <cp:revision>19</cp:revision>
  <dcterms:created xsi:type="dcterms:W3CDTF">2017-03-07T16:03:39Z</dcterms:created>
  <dcterms:modified xsi:type="dcterms:W3CDTF">2017-04-19T08:00:15Z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0x010100E6408AB3F7DE0343898DF6E857A4D6B1</vt:lpwstr>
  </property>
</Properties>
</file>